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1"/>
  </p:notesMasterIdLst>
  <p:sldIdLst>
    <p:sldId id="256" r:id="rId2"/>
    <p:sldId id="257" r:id="rId3"/>
    <p:sldId id="260" r:id="rId4"/>
    <p:sldId id="258" r:id="rId5"/>
    <p:sldId id="261" r:id="rId6"/>
    <p:sldId id="262" r:id="rId7"/>
    <p:sldId id="264" r:id="rId8"/>
    <p:sldId id="272" r:id="rId9"/>
    <p:sldId id="273" r:id="rId10"/>
    <p:sldId id="274" r:id="rId11"/>
    <p:sldId id="275" r:id="rId12"/>
    <p:sldId id="297" r:id="rId13"/>
    <p:sldId id="276" r:id="rId14"/>
    <p:sldId id="314" r:id="rId15"/>
    <p:sldId id="315" r:id="rId16"/>
    <p:sldId id="265" r:id="rId17"/>
    <p:sldId id="266" r:id="rId18"/>
    <p:sldId id="267" r:id="rId19"/>
    <p:sldId id="316" r:id="rId20"/>
    <p:sldId id="317" r:id="rId21"/>
    <p:sldId id="318" r:id="rId22"/>
    <p:sldId id="319" r:id="rId23"/>
    <p:sldId id="320" r:id="rId24"/>
    <p:sldId id="268" r:id="rId25"/>
    <p:sldId id="293" r:id="rId26"/>
    <p:sldId id="269" r:id="rId27"/>
    <p:sldId id="304" r:id="rId28"/>
    <p:sldId id="305" r:id="rId29"/>
    <p:sldId id="294" r:id="rId30"/>
    <p:sldId id="270" r:id="rId31"/>
    <p:sldId id="321" r:id="rId32"/>
    <p:sldId id="295" r:id="rId33"/>
    <p:sldId id="346" r:id="rId34"/>
    <p:sldId id="347" r:id="rId35"/>
    <p:sldId id="296" r:id="rId36"/>
    <p:sldId id="322" r:id="rId37"/>
    <p:sldId id="337" r:id="rId38"/>
    <p:sldId id="324" r:id="rId39"/>
    <p:sldId id="334" r:id="rId40"/>
    <p:sldId id="344" r:id="rId41"/>
    <p:sldId id="345" r:id="rId42"/>
    <p:sldId id="348" r:id="rId43"/>
    <p:sldId id="271" r:id="rId44"/>
    <p:sldId id="329" r:id="rId45"/>
    <p:sldId id="278" r:id="rId46"/>
    <p:sldId id="327" r:id="rId47"/>
    <p:sldId id="328" r:id="rId48"/>
    <p:sldId id="301" r:id="rId49"/>
    <p:sldId id="340" r:id="rId50"/>
    <p:sldId id="341" r:id="rId51"/>
    <p:sldId id="335" r:id="rId52"/>
    <p:sldId id="326" r:id="rId53"/>
    <p:sldId id="330" r:id="rId54"/>
    <p:sldId id="331" r:id="rId55"/>
    <p:sldId id="303" r:id="rId56"/>
    <p:sldId id="336" r:id="rId57"/>
    <p:sldId id="307" r:id="rId58"/>
    <p:sldId id="308" r:id="rId59"/>
    <p:sldId id="309" r:id="rId60"/>
    <p:sldId id="312" r:id="rId61"/>
    <p:sldId id="283" r:id="rId62"/>
    <p:sldId id="284" r:id="rId63"/>
    <p:sldId id="285" r:id="rId64"/>
    <p:sldId id="286" r:id="rId65"/>
    <p:sldId id="287" r:id="rId66"/>
    <p:sldId id="288" r:id="rId67"/>
    <p:sldId id="343" r:id="rId68"/>
    <p:sldId id="291" r:id="rId69"/>
    <p:sldId id="313" r:id="rId7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587"/>
    <p:restoredTop sz="94674"/>
  </p:normalViewPr>
  <p:slideViewPr>
    <p:cSldViewPr snapToGrid="0" snapToObjects="1">
      <p:cViewPr>
        <p:scale>
          <a:sx n="159" d="100"/>
          <a:sy n="159" d="100"/>
        </p:scale>
        <p:origin x="14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slide" Target="slides/slide69.xml"/><Relationship Id="rId71" Type="http://schemas.openxmlformats.org/officeDocument/2006/relationships/notesMaster" Target="notesMasters/notesMaster1.xml"/><Relationship Id="rId72" Type="http://schemas.openxmlformats.org/officeDocument/2006/relationships/presProps" Target="pres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viewProps" Target="viewProps.xml"/><Relationship Id="rId74" Type="http://schemas.openxmlformats.org/officeDocument/2006/relationships/theme" Target="theme/theme1.xml"/><Relationship Id="rId75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B20742-2568-DD43-937A-5955F620FE6E}" type="datetimeFigureOut">
              <a:rPr lang="en-US" smtClean="0"/>
              <a:t>10/30/17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9056D9-C3C2-2F4D-BA71-308F1C81A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823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summarize implicit grant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9056D9-C3C2-2F4D-BA71-308F1C81A45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4002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how</a:t>
            </a:r>
            <a:r>
              <a:rPr lang="en-US" baseline="0" dirty="0" smtClean="0"/>
              <a:t> does this help?</a:t>
            </a:r>
          </a:p>
          <a:p>
            <a:endParaRPr lang="en-US" baseline="0" dirty="0" smtClean="0"/>
          </a:p>
          <a:p>
            <a:r>
              <a:rPr lang="en-US" baseline="0" dirty="0" smtClean="0"/>
              <a:t>cannot send links with </a:t>
            </a:r>
            <a:r>
              <a:rPr lang="en-US" baseline="0" dirty="0" err="1" smtClean="0"/>
              <a:t>oauth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9056D9-C3C2-2F4D-BA71-308F1C81A455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1287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5D80A-AB38-004A-A6B6-BB4B43483AEE}" type="datetimeFigureOut">
              <a:rPr lang="en-US" smtClean="0"/>
              <a:t>10/30/17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B58D7-0EAF-984F-B09F-800CE61B1F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8758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5D80A-AB38-004A-A6B6-BB4B43483AEE}" type="datetimeFigureOut">
              <a:rPr lang="en-US" smtClean="0"/>
              <a:t>10/30/17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B58D7-0EAF-984F-B09F-800CE61B1F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2472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5D80A-AB38-004A-A6B6-BB4B43483AEE}" type="datetimeFigureOut">
              <a:rPr lang="en-US" smtClean="0"/>
              <a:t>10/30/17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B58D7-0EAF-984F-B09F-800CE61B1F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181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5D80A-AB38-004A-A6B6-BB4B43483AEE}" type="datetimeFigureOut">
              <a:rPr lang="en-US" smtClean="0"/>
              <a:t>10/30/17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B58D7-0EAF-984F-B09F-800CE61B1F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373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5D80A-AB38-004A-A6B6-BB4B43483AEE}" type="datetimeFigureOut">
              <a:rPr lang="en-US" smtClean="0"/>
              <a:t>10/30/17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B58D7-0EAF-984F-B09F-800CE61B1F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1989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5D80A-AB38-004A-A6B6-BB4B43483AEE}" type="datetimeFigureOut">
              <a:rPr lang="en-US" smtClean="0"/>
              <a:t>10/30/17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B58D7-0EAF-984F-B09F-800CE61B1F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6180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5D80A-AB38-004A-A6B6-BB4B43483AEE}" type="datetimeFigureOut">
              <a:rPr lang="en-US" smtClean="0"/>
              <a:t>10/30/17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B58D7-0EAF-984F-B09F-800CE61B1F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486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5D80A-AB38-004A-A6B6-BB4B43483AEE}" type="datetimeFigureOut">
              <a:rPr lang="en-US" smtClean="0"/>
              <a:t>10/30/17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B58D7-0EAF-984F-B09F-800CE61B1F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6421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5D80A-AB38-004A-A6B6-BB4B43483AEE}" type="datetimeFigureOut">
              <a:rPr lang="en-US" smtClean="0"/>
              <a:t>10/30/17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B58D7-0EAF-984F-B09F-800CE61B1F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700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5D80A-AB38-004A-A6B6-BB4B43483AEE}" type="datetimeFigureOut">
              <a:rPr lang="en-US" smtClean="0"/>
              <a:t>10/30/17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B58D7-0EAF-984F-B09F-800CE61B1F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5750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5D80A-AB38-004A-A6B6-BB4B43483AEE}" type="datetimeFigureOut">
              <a:rPr lang="en-US" smtClean="0"/>
              <a:t>10/30/17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B58D7-0EAF-984F-B09F-800CE61B1F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1573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B5D80A-AB38-004A-A6B6-BB4B43483AEE}" type="datetimeFigureOut">
              <a:rPr lang="en-US" smtClean="0"/>
              <a:t>10/30/17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5B58D7-0EAF-984F-B09F-800CE61B1F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1403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Relationship Id="rId3" Type="http://schemas.openxmlformats.org/officeDocument/2006/relationships/image" Target="../media/image4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Relationship Id="rId3" Type="http://schemas.openxmlformats.org/officeDocument/2006/relationships/image" Target="../media/image4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Relationship Id="rId3" Type="http://schemas.openxmlformats.org/officeDocument/2006/relationships/image" Target="../media/image4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Relationship Id="rId3" Type="http://schemas.openxmlformats.org/officeDocument/2006/relationships/image" Target="../media/image4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tiff"/><Relationship Id="rId5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Relationship Id="rId3" Type="http://schemas.openxmlformats.org/officeDocument/2006/relationships/image" Target="../media/image4.tif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Relationship Id="rId3" Type="http://schemas.openxmlformats.org/officeDocument/2006/relationships/image" Target="../media/image4.tif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google.com/" TargetMode="Externa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Relationship Id="rId3" Type="http://schemas.openxmlformats.org/officeDocument/2006/relationships/image" Target="../media/image4.tiff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Relationship Id="rId3" Type="http://schemas.openxmlformats.org/officeDocument/2006/relationships/image" Target="../media/image4.tiff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Relationship Id="rId3" Type="http://schemas.openxmlformats.org/officeDocument/2006/relationships/image" Target="../media/image4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Securing Integration with UAA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2865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Implicit Grant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086466" y="1825626"/>
            <a:ext cx="3267334" cy="141087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 smtClean="0">
                <a:solidFill>
                  <a:sysClr val="windowText" lastClr="000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TweetFaceGram</a:t>
            </a:r>
            <a:r>
              <a:rPr lang="en-US" sz="2800" dirty="0" smtClean="0">
                <a:solidFill>
                  <a:sysClr val="windowText" lastClr="000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®</a:t>
            </a:r>
            <a:endParaRPr lang="en-US" sz="2800" dirty="0">
              <a:solidFill>
                <a:sysClr val="windowText" lastClr="000000"/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58915"/>
            <a:ext cx="2329796" cy="37835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4885" y="5308048"/>
            <a:ext cx="868915" cy="868915"/>
          </a:xfrm>
          <a:prstGeom prst="rect">
            <a:avLst/>
          </a:prstGeom>
        </p:spPr>
      </p:pic>
      <p:grpSp>
        <p:nvGrpSpPr>
          <p:cNvPr id="26" name="Group 25"/>
          <p:cNvGrpSpPr/>
          <p:nvPr/>
        </p:nvGrpSpPr>
        <p:grpSpPr>
          <a:xfrm>
            <a:off x="3076307" y="2180026"/>
            <a:ext cx="7000250" cy="1670684"/>
            <a:chOff x="3370349" y="-30089"/>
            <a:chExt cx="7000250" cy="1670684"/>
          </a:xfrm>
        </p:grpSpPr>
        <p:cxnSp>
          <p:nvCxnSpPr>
            <p:cNvPr id="27" name="Straight Arrow Connector 26"/>
            <p:cNvCxnSpPr>
              <a:stCxn id="5" idx="3"/>
            </p:cNvCxnSpPr>
            <p:nvPr/>
          </p:nvCxnSpPr>
          <p:spPr>
            <a:xfrm flipV="1">
              <a:off x="3462038" y="-30089"/>
              <a:ext cx="4825434" cy="1670684"/>
            </a:xfrm>
            <a:prstGeom prst="straightConnector1">
              <a:avLst/>
            </a:prstGeom>
            <a:ln w="38100"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 rot="20488087">
              <a:off x="3370349" y="479440"/>
              <a:ext cx="70002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GET</a:t>
              </a:r>
              <a:r>
                <a:rPr lang="is-IS" dirty="0"/>
                <a:t>   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/callback HTTP/1.1</a:t>
              </a:r>
              <a:br>
                <a:rPr lang="en-US" dirty="0" smtClean="0">
                  <a:latin typeface="Consolas" charset="0"/>
                  <a:ea typeface="Consolas" charset="0"/>
                  <a:cs typeface="Consolas" charset="0"/>
                </a:rPr>
              </a:b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Host: 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tfg.com</a:t>
              </a:r>
              <a:endParaRPr lang="en-US" dirty="0" smtClean="0">
                <a:latin typeface="Consolas" charset="0"/>
                <a:ea typeface="Consolas" charset="0"/>
                <a:cs typeface="Consolas" charset="0"/>
              </a:endParaRP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2846260" y="4578215"/>
            <a:ext cx="7460343" cy="2031325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US" dirty="0" smtClean="0">
              <a:solidFill>
                <a:srgbClr val="A65700"/>
              </a:solidFill>
              <a:effectLst/>
              <a:latin typeface="Consolas" charset="0"/>
              <a:ea typeface="Consolas" charset="0"/>
              <a:cs typeface="Consolas" charset="0"/>
            </a:endParaRPr>
          </a:p>
          <a:p>
            <a:pPr lvl="1"/>
            <a:r>
              <a:rPr lang="en-US" dirty="0" smtClean="0">
                <a:solidFill>
                  <a:srgbClr val="A6570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&lt;</a:t>
            </a:r>
            <a:r>
              <a:rPr lang="en-US" b="1" dirty="0" smtClean="0">
                <a:solidFill>
                  <a:srgbClr val="80000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script</a:t>
            </a:r>
            <a:r>
              <a:rPr lang="en-US" dirty="0" smtClean="0">
                <a:solidFill>
                  <a:srgbClr val="A6570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&gt;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</a:p>
          <a:p>
            <a:pPr lvl="1"/>
            <a:r>
              <a:rPr lang="en-US" b="1" dirty="0">
                <a:solidFill>
                  <a:srgbClr val="80000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b="1" dirty="0" err="1" smtClean="0">
                <a:solidFill>
                  <a:srgbClr val="80000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var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token </a:t>
            </a:r>
            <a:r>
              <a:rPr lang="en-US" dirty="0" smtClean="0">
                <a:solidFill>
                  <a:srgbClr val="80803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window</a:t>
            </a:r>
            <a:r>
              <a:rPr lang="en-US" dirty="0" err="1" smtClean="0">
                <a:solidFill>
                  <a:srgbClr val="80803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.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location</a:t>
            </a:r>
            <a:r>
              <a:rPr lang="en-US" dirty="0" err="1" smtClean="0">
                <a:solidFill>
                  <a:srgbClr val="80803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.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hash</a:t>
            </a:r>
            <a:r>
              <a:rPr lang="en-US" dirty="0" err="1" smtClean="0">
                <a:solidFill>
                  <a:srgbClr val="80803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.</a:t>
            </a:r>
            <a:r>
              <a:rPr lang="en-US" b="1" dirty="0" err="1" smtClean="0">
                <a:solidFill>
                  <a:srgbClr val="80000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split</a:t>
            </a:r>
            <a:r>
              <a:rPr lang="en-US" dirty="0" smtClean="0">
                <a:solidFill>
                  <a:srgbClr val="80803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dirty="0" smtClean="0">
                <a:solidFill>
                  <a:srgbClr val="80000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'</a:t>
            </a:r>
            <a:r>
              <a:rPr lang="en-US" dirty="0" smtClean="0">
                <a:solidFill>
                  <a:srgbClr val="0000E6"/>
                </a:solidFill>
                <a:effectLst/>
                <a:latin typeface="Consolas" charset="0"/>
                <a:ea typeface="Consolas" charset="0"/>
                <a:cs typeface="Consolas" charset="0"/>
              </a:rPr>
              <a:t>&amp;</a:t>
            </a:r>
            <a:r>
              <a:rPr lang="en-US" dirty="0" smtClean="0">
                <a:solidFill>
                  <a:srgbClr val="80000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'</a:t>
            </a:r>
            <a:r>
              <a:rPr lang="en-US" dirty="0" smtClean="0">
                <a:solidFill>
                  <a:srgbClr val="80803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)[</a:t>
            </a:r>
            <a:r>
              <a:rPr lang="en-US" dirty="0" smtClean="0">
                <a:solidFill>
                  <a:srgbClr val="008C0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1</a:t>
            </a:r>
            <a:r>
              <a:rPr lang="en-US" dirty="0" smtClean="0">
                <a:solidFill>
                  <a:srgbClr val="80803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]</a:t>
            </a:r>
            <a:r>
              <a:rPr lang="en-US" dirty="0" smtClean="0">
                <a:solidFill>
                  <a:srgbClr val="80008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;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</a:p>
          <a:p>
            <a:pPr lvl="1"/>
            <a:r>
              <a:rPr lang="en-US" dirty="0">
                <a:solidFill>
                  <a:srgbClr val="696969"/>
                </a:solidFill>
                <a:effectLst/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dirty="0" smtClean="0">
                <a:solidFill>
                  <a:srgbClr val="696969"/>
                </a:solidFill>
                <a:effectLst/>
                <a:latin typeface="Consolas" charset="0"/>
                <a:ea typeface="Consolas" charset="0"/>
                <a:cs typeface="Consolas" charset="0"/>
              </a:rPr>
              <a:t>// persist token and use in XHRs</a:t>
            </a:r>
          </a:p>
          <a:p>
            <a:pPr lvl="1"/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</a:p>
          <a:p>
            <a:pPr lvl="1"/>
            <a:r>
              <a:rPr lang="en-US" dirty="0" smtClean="0">
                <a:solidFill>
                  <a:srgbClr val="A6570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&lt;/</a:t>
            </a:r>
            <a:r>
              <a:rPr lang="en-US" b="1" dirty="0" smtClean="0">
                <a:solidFill>
                  <a:srgbClr val="80000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script</a:t>
            </a:r>
            <a:r>
              <a:rPr lang="en-US" dirty="0" smtClean="0">
                <a:solidFill>
                  <a:srgbClr val="A6570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&gt;</a:t>
            </a:r>
          </a:p>
          <a:p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6103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Implicit Grant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086466" y="1825626"/>
            <a:ext cx="3267334" cy="141087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 smtClean="0">
                <a:solidFill>
                  <a:sysClr val="windowText" lastClr="000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TweetFaceGram</a:t>
            </a:r>
            <a:r>
              <a:rPr lang="en-US" sz="2800" dirty="0" smtClean="0">
                <a:solidFill>
                  <a:sysClr val="windowText" lastClr="000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®</a:t>
            </a:r>
            <a:endParaRPr lang="en-US" sz="2800" dirty="0">
              <a:solidFill>
                <a:sysClr val="windowText" lastClr="000000"/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58915"/>
            <a:ext cx="2329796" cy="37835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4885" y="5308048"/>
            <a:ext cx="868915" cy="868915"/>
          </a:xfrm>
          <a:prstGeom prst="rect">
            <a:avLst/>
          </a:prstGeom>
        </p:spPr>
      </p:pic>
      <p:grpSp>
        <p:nvGrpSpPr>
          <p:cNvPr id="26" name="Group 25"/>
          <p:cNvGrpSpPr/>
          <p:nvPr/>
        </p:nvGrpSpPr>
        <p:grpSpPr>
          <a:xfrm>
            <a:off x="3167996" y="2180026"/>
            <a:ext cx="7313830" cy="1861923"/>
            <a:chOff x="3462038" y="-30089"/>
            <a:chExt cx="7313830" cy="1861923"/>
          </a:xfrm>
        </p:grpSpPr>
        <p:cxnSp>
          <p:nvCxnSpPr>
            <p:cNvPr id="27" name="Straight Arrow Connector 26"/>
            <p:cNvCxnSpPr>
              <a:stCxn id="5" idx="3"/>
            </p:cNvCxnSpPr>
            <p:nvPr/>
          </p:nvCxnSpPr>
          <p:spPr>
            <a:xfrm flipV="1">
              <a:off x="3462038" y="-30089"/>
              <a:ext cx="4825434" cy="1670684"/>
            </a:xfrm>
            <a:prstGeom prst="straightConnector1">
              <a:avLst/>
            </a:prstGeom>
            <a:ln w="38100"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 rot="20447038">
              <a:off x="3775618" y="354506"/>
              <a:ext cx="7000250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POST</a:t>
              </a:r>
              <a:r>
                <a:rPr lang="is-IS" dirty="0"/>
                <a:t>  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/new HTTP/1.1</a:t>
              </a:r>
              <a:br>
                <a:rPr lang="en-US" dirty="0" smtClean="0">
                  <a:latin typeface="Consolas" charset="0"/>
                  <a:ea typeface="Consolas" charset="0"/>
                  <a:cs typeface="Consolas" charset="0"/>
                </a:rPr>
              </a:b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Host: 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tfg.com</a:t>
              </a:r>
              <a:endParaRPr lang="en-US" dirty="0" smtClean="0">
                <a:latin typeface="Consolas" charset="0"/>
                <a:ea typeface="Consolas" charset="0"/>
                <a:cs typeface="Consolas" charset="0"/>
              </a:endParaRPr>
            </a:p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Authorization: </a:t>
              </a:r>
              <a:r>
                <a:rPr lang="en-US" b="1" dirty="0" smtClean="0">
                  <a:latin typeface="Consolas" charset="0"/>
                  <a:ea typeface="Consolas" charset="0"/>
                  <a:cs typeface="Consolas" charset="0"/>
                </a:rPr>
                <a:t>bearer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 </a:t>
              </a:r>
              <a:r>
                <a:rPr lang="en-US" b="1" dirty="0" err="1" smtClean="0">
                  <a:latin typeface="Consolas" charset="0"/>
                  <a:ea typeface="Consolas" charset="0"/>
                  <a:cs typeface="Consolas" charset="0"/>
                </a:rPr>
                <a:t>eyJhbGci</a:t>
              </a:r>
              <a:r>
                <a:rPr lang="mr-IN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 </a:t>
              </a:r>
            </a:p>
            <a:p>
              <a:endParaRPr lang="en-US" dirty="0">
                <a:latin typeface="Consolas" charset="0"/>
                <a:ea typeface="Consolas" charset="0"/>
                <a:cs typeface="Consolas" charset="0"/>
              </a:endParaRPr>
            </a:p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text=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lorem+ipsum</a:t>
              </a:r>
              <a:r>
                <a:rPr lang="mr-IN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endParaRPr lang="en-US" dirty="0" smtClean="0">
                <a:latin typeface="Consolas" charset="0"/>
                <a:ea typeface="Consolas" charset="0"/>
                <a:cs typeface="Consolas" charset="0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6533293" y="3236496"/>
            <a:ext cx="7000250" cy="2469990"/>
            <a:chOff x="6470692" y="-865414"/>
            <a:chExt cx="7000250" cy="2469990"/>
          </a:xfrm>
        </p:grpSpPr>
        <p:cxnSp>
          <p:nvCxnSpPr>
            <p:cNvPr id="10" name="Straight Arrow Connector 9"/>
            <p:cNvCxnSpPr>
              <a:stCxn id="4" idx="2"/>
            </p:cNvCxnSpPr>
            <p:nvPr/>
          </p:nvCxnSpPr>
          <p:spPr>
            <a:xfrm>
              <a:off x="9657532" y="-865414"/>
              <a:ext cx="1075273" cy="2071552"/>
            </a:xfrm>
            <a:prstGeom prst="straightConnector1">
              <a:avLst/>
            </a:prstGeom>
            <a:ln w="38100"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6470692" y="127248"/>
              <a:ext cx="7000250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POST</a:t>
              </a:r>
              <a:r>
                <a:rPr lang="is-IS" dirty="0"/>
                <a:t>  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/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api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/v1/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newPost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 HTTP/1.1</a:t>
              </a:r>
              <a:br>
                <a:rPr lang="en-US" dirty="0" smtClean="0">
                  <a:latin typeface="Consolas" charset="0"/>
                  <a:ea typeface="Consolas" charset="0"/>
                  <a:cs typeface="Consolas" charset="0"/>
                </a:rPr>
              </a:b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Host: 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facebook.com</a:t>
              </a:r>
              <a:endParaRPr lang="en-US" dirty="0" smtClean="0">
                <a:latin typeface="Consolas" charset="0"/>
                <a:ea typeface="Consolas" charset="0"/>
                <a:cs typeface="Consolas" charset="0"/>
              </a:endParaRPr>
            </a:p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Authorization: </a:t>
              </a:r>
              <a:r>
                <a:rPr lang="en-US" b="1" dirty="0" smtClean="0">
                  <a:latin typeface="Consolas" charset="0"/>
                  <a:ea typeface="Consolas" charset="0"/>
                  <a:cs typeface="Consolas" charset="0"/>
                </a:rPr>
                <a:t>bearer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 </a:t>
              </a:r>
              <a:r>
                <a:rPr lang="en-US" b="1" dirty="0" err="1" smtClean="0">
                  <a:latin typeface="Consolas" charset="0"/>
                  <a:ea typeface="Consolas" charset="0"/>
                  <a:cs typeface="Consolas" charset="0"/>
                </a:rPr>
                <a:t>eyJhbGci</a:t>
              </a:r>
              <a:r>
                <a:rPr lang="mr-IN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 </a:t>
              </a:r>
            </a:p>
            <a:p>
              <a:endParaRPr lang="en-US" dirty="0">
                <a:latin typeface="Consolas" charset="0"/>
                <a:ea typeface="Consolas" charset="0"/>
                <a:cs typeface="Consolas" charset="0"/>
              </a:endParaRPr>
            </a:p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{"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text":"lorem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 ipsum</a:t>
              </a:r>
              <a:r>
                <a:rPr lang="mr-IN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"}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88151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4388" y="365125"/>
            <a:ext cx="7985770" cy="6049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154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Implicit Grant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422835" cy="4761787"/>
          </a:xfrm>
        </p:spPr>
        <p:txBody>
          <a:bodyPr>
            <a:normAutofit/>
          </a:bodyPr>
          <a:lstStyle/>
          <a:p>
            <a:r>
              <a:rPr lang="en-US" dirty="0" smtClean="0"/>
              <a:t>End-user is exposed to the access token, can use it in unexpected ways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297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Implicit Grant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086466" y="1825626"/>
            <a:ext cx="3267334" cy="141087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 smtClean="0">
                <a:solidFill>
                  <a:sysClr val="windowText" lastClr="000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TweetFaceGram</a:t>
            </a:r>
            <a:r>
              <a:rPr lang="en-US" sz="2800" dirty="0" smtClean="0">
                <a:solidFill>
                  <a:sysClr val="windowText" lastClr="000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®</a:t>
            </a:r>
            <a:endParaRPr lang="en-US" sz="2800" dirty="0">
              <a:solidFill>
                <a:sysClr val="windowText" lastClr="000000"/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58915"/>
            <a:ext cx="2329796" cy="37835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4885" y="5308048"/>
            <a:ext cx="868915" cy="868915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3312543" y="3532448"/>
            <a:ext cx="7747957" cy="1938585"/>
            <a:chOff x="3249942" y="-569462"/>
            <a:chExt cx="7747957" cy="1938585"/>
          </a:xfrm>
        </p:grpSpPr>
        <p:cxnSp>
          <p:nvCxnSpPr>
            <p:cNvPr id="10" name="Straight Arrow Connector 9"/>
            <p:cNvCxnSpPr/>
            <p:nvPr/>
          </p:nvCxnSpPr>
          <p:spPr>
            <a:xfrm>
              <a:off x="3249942" y="-569462"/>
              <a:ext cx="6965417" cy="1626148"/>
            </a:xfrm>
            <a:prstGeom prst="straightConnector1">
              <a:avLst/>
            </a:prstGeom>
            <a:ln w="38100"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 rot="782976">
              <a:off x="3997649" y="445793"/>
              <a:ext cx="700025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POST</a:t>
              </a:r>
              <a:r>
                <a:rPr lang="is-IS" dirty="0"/>
                <a:t>  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/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api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/v1/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newPost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 HTTP/1.1</a:t>
              </a:r>
              <a:br>
                <a:rPr lang="en-US" dirty="0" smtClean="0">
                  <a:latin typeface="Consolas" charset="0"/>
                  <a:ea typeface="Consolas" charset="0"/>
                  <a:cs typeface="Consolas" charset="0"/>
                </a:rPr>
              </a:b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Host: 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facebook.com</a:t>
              </a:r>
              <a:endParaRPr lang="en-US" dirty="0" smtClean="0">
                <a:latin typeface="Consolas" charset="0"/>
                <a:ea typeface="Consolas" charset="0"/>
                <a:cs typeface="Consolas" charset="0"/>
              </a:endParaRPr>
            </a:p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Authorization: </a:t>
              </a:r>
              <a:r>
                <a:rPr lang="en-US" b="1" dirty="0" smtClean="0">
                  <a:latin typeface="Consolas" charset="0"/>
                  <a:ea typeface="Consolas" charset="0"/>
                  <a:cs typeface="Consolas" charset="0"/>
                </a:rPr>
                <a:t>bearer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 </a:t>
              </a:r>
              <a:r>
                <a:rPr lang="en-US" b="1" dirty="0" err="1" smtClean="0">
                  <a:latin typeface="Consolas" charset="0"/>
                  <a:ea typeface="Consolas" charset="0"/>
                  <a:cs typeface="Consolas" charset="0"/>
                </a:rPr>
                <a:t>eyJhbGci</a:t>
              </a:r>
              <a:r>
                <a:rPr lang="mr-IN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67278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Implicit Grant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422835" cy="4761787"/>
          </a:xfrm>
        </p:spPr>
        <p:txBody>
          <a:bodyPr>
            <a:normAutofit/>
          </a:bodyPr>
          <a:lstStyle/>
          <a:p>
            <a:r>
              <a:rPr lang="en-US" dirty="0" smtClean="0"/>
              <a:t>End-user is exposed to the access token, can use it in unexpected ways</a:t>
            </a:r>
          </a:p>
          <a:p>
            <a:endParaRPr lang="en-US" dirty="0" smtClean="0"/>
          </a:p>
          <a:p>
            <a:r>
              <a:rPr lang="en-US" dirty="0" smtClean="0"/>
              <a:t>Stateless, no built-in session termination</a:t>
            </a:r>
          </a:p>
          <a:p>
            <a:endParaRPr lang="en-US" dirty="0"/>
          </a:p>
          <a:p>
            <a:r>
              <a:rPr lang="en-US" dirty="0" smtClean="0"/>
              <a:t>A better approach would be to use an authorization code grant </a:t>
            </a:r>
            <a:br>
              <a:rPr lang="en-US" dirty="0" smtClean="0"/>
            </a:br>
            <a:r>
              <a:rPr lang="en-US" dirty="0" smtClean="0"/>
              <a:t>(as long as there’s a browser at the end-user’ side)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1315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Authorization Code Grant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086466" y="1825626"/>
            <a:ext cx="3267334" cy="141087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 smtClean="0">
                <a:solidFill>
                  <a:sysClr val="windowText" lastClr="000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TweetFaceGram</a:t>
            </a:r>
            <a:r>
              <a:rPr lang="en-US" sz="2800" dirty="0" smtClean="0">
                <a:solidFill>
                  <a:sysClr val="windowText" lastClr="000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®</a:t>
            </a:r>
            <a:endParaRPr lang="en-US" sz="2800" dirty="0">
              <a:solidFill>
                <a:sysClr val="windowText" lastClr="000000"/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58915"/>
            <a:ext cx="2329796" cy="37835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4885" y="5308048"/>
            <a:ext cx="868915" cy="868915"/>
          </a:xfrm>
          <a:prstGeom prst="rect">
            <a:avLst/>
          </a:prstGeom>
        </p:spPr>
      </p:pic>
      <p:grpSp>
        <p:nvGrpSpPr>
          <p:cNvPr id="20" name="Group 19"/>
          <p:cNvGrpSpPr/>
          <p:nvPr/>
        </p:nvGrpSpPr>
        <p:grpSpPr>
          <a:xfrm>
            <a:off x="3129632" y="2531061"/>
            <a:ext cx="4918470" cy="1126934"/>
            <a:chOff x="3167996" y="2531061"/>
            <a:chExt cx="4918470" cy="1126934"/>
          </a:xfrm>
        </p:grpSpPr>
        <p:cxnSp>
          <p:nvCxnSpPr>
            <p:cNvPr id="11" name="Straight Arrow Connector 10"/>
            <p:cNvCxnSpPr>
              <a:endCxn id="4" idx="1"/>
            </p:cNvCxnSpPr>
            <p:nvPr/>
          </p:nvCxnSpPr>
          <p:spPr>
            <a:xfrm flipV="1">
              <a:off x="3167996" y="2531061"/>
              <a:ext cx="4918470" cy="840373"/>
            </a:xfrm>
            <a:prstGeom prst="straightConnector1">
              <a:avLst/>
            </a:prstGeom>
            <a:ln w="38100"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 rot="21015110">
              <a:off x="4098044" y="3011664"/>
              <a:ext cx="233148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GET / HTTP/1.1</a:t>
              </a:r>
            </a:p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Host: 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tfg.com</a:t>
              </a:r>
              <a:endParaRPr lang="en-US" dirty="0" smtClean="0">
                <a:latin typeface="Consolas" charset="0"/>
                <a:ea typeface="Consolas" charset="0"/>
                <a:cs typeface="Consolas" charset="0"/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2665379" y="3286385"/>
            <a:ext cx="8911673" cy="1097096"/>
            <a:chOff x="2665379" y="2490305"/>
            <a:chExt cx="8911673" cy="1097096"/>
          </a:xfrm>
        </p:grpSpPr>
        <p:cxnSp>
          <p:nvCxnSpPr>
            <p:cNvPr id="22" name="Straight Arrow Connector 21"/>
            <p:cNvCxnSpPr/>
            <p:nvPr/>
          </p:nvCxnSpPr>
          <p:spPr>
            <a:xfrm flipV="1">
              <a:off x="2665379" y="2490305"/>
              <a:ext cx="5335621" cy="976890"/>
            </a:xfrm>
            <a:prstGeom prst="straightConnector1">
              <a:avLst/>
            </a:prstGeom>
            <a:ln w="38100">
              <a:headEnd type="arrow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 rot="20982213">
              <a:off x="2804293" y="2664071"/>
              <a:ext cx="877275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HTTP 302 Redirect</a:t>
              </a:r>
            </a:p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Location:</a:t>
              </a:r>
              <a:r>
                <a:rPr lang="sk-SK" dirty="0"/>
                <a:t> </a:t>
              </a:r>
              <a:r>
                <a:rPr lang="sk-SK" dirty="0" err="1" smtClean="0">
                  <a:latin typeface="Consolas" charset="0"/>
                  <a:ea typeface="Consolas" charset="0"/>
                  <a:cs typeface="Consolas" charset="0"/>
                </a:rPr>
                <a:t>https</a:t>
              </a:r>
              <a:r>
                <a:rPr lang="sk-SK" dirty="0" smtClean="0">
                  <a:latin typeface="Consolas" charset="0"/>
                  <a:ea typeface="Consolas" charset="0"/>
                  <a:cs typeface="Consolas" charset="0"/>
                </a:rPr>
                <a:t>://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facebook.com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/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oauth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/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authorize?client_id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=</a:t>
              </a:r>
              <a:r>
                <a:rPr lang="mr-IN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&amp;</a:t>
              </a:r>
              <a:br>
                <a:rPr lang="en-US" dirty="0" smtClean="0">
                  <a:latin typeface="Consolas" charset="0"/>
                  <a:ea typeface="Consolas" charset="0"/>
                  <a:cs typeface="Consolas" charset="0"/>
                </a:rPr>
              </a:b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response_type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=</a:t>
              </a:r>
              <a:r>
                <a:rPr lang="en-US" b="1" dirty="0" err="1" smtClean="0">
                  <a:latin typeface="Consolas" charset="0"/>
                  <a:ea typeface="Consolas" charset="0"/>
                  <a:cs typeface="Consolas" charset="0"/>
                </a:rPr>
                <a:t>code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&amp;scope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=</a:t>
              </a:r>
              <a:r>
                <a:rPr lang="mr-IN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&amp;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redirect_uri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=https://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tfg.com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/callback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79455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Authorization Code Grant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086466" y="1825626"/>
            <a:ext cx="3267334" cy="141087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 smtClean="0">
                <a:solidFill>
                  <a:sysClr val="windowText" lastClr="000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TweetFaceGram</a:t>
            </a:r>
            <a:r>
              <a:rPr lang="en-US" sz="2800" dirty="0" smtClean="0">
                <a:solidFill>
                  <a:sysClr val="windowText" lastClr="000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®</a:t>
            </a:r>
            <a:endParaRPr lang="en-US" sz="2800" dirty="0">
              <a:solidFill>
                <a:sysClr val="windowText" lastClr="000000"/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58915"/>
            <a:ext cx="2329796" cy="37835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4885" y="5308048"/>
            <a:ext cx="868915" cy="868915"/>
          </a:xfrm>
          <a:prstGeom prst="rect">
            <a:avLst/>
          </a:prstGeom>
        </p:spPr>
      </p:pic>
      <p:grpSp>
        <p:nvGrpSpPr>
          <p:cNvPr id="26" name="Group 25"/>
          <p:cNvGrpSpPr/>
          <p:nvPr/>
        </p:nvGrpSpPr>
        <p:grpSpPr>
          <a:xfrm>
            <a:off x="3167996" y="3850710"/>
            <a:ext cx="7238747" cy="1798717"/>
            <a:chOff x="3462038" y="1640595"/>
            <a:chExt cx="7238747" cy="1798717"/>
          </a:xfrm>
        </p:grpSpPr>
        <p:cxnSp>
          <p:nvCxnSpPr>
            <p:cNvPr id="27" name="Straight Arrow Connector 26"/>
            <p:cNvCxnSpPr>
              <a:stCxn id="5" idx="3"/>
            </p:cNvCxnSpPr>
            <p:nvPr/>
          </p:nvCxnSpPr>
          <p:spPr>
            <a:xfrm>
              <a:off x="3462038" y="1640595"/>
              <a:ext cx="7238747" cy="1693278"/>
            </a:xfrm>
            <a:prstGeom prst="straightConnector1">
              <a:avLst/>
            </a:prstGeom>
            <a:ln w="38100"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 rot="791928">
              <a:off x="3581285" y="2515982"/>
              <a:ext cx="700025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GET</a:t>
              </a:r>
              <a:r>
                <a:rPr lang="is-IS" dirty="0"/>
                <a:t>   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/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oauth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/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authorize?client_id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=</a:t>
              </a:r>
              <a:r>
                <a:rPr lang="mr-IN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&amp;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response_type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=</a:t>
              </a:r>
              <a:r>
                <a:rPr lang="en-US" b="1" dirty="0" smtClean="0">
                  <a:latin typeface="Consolas" charset="0"/>
                  <a:ea typeface="Consolas" charset="0"/>
                  <a:cs typeface="Consolas" charset="0"/>
                </a:rPr>
                <a:t>code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&amp;</a:t>
              </a:r>
              <a:br>
                <a:rPr lang="en-US" dirty="0" smtClean="0">
                  <a:latin typeface="Consolas" charset="0"/>
                  <a:ea typeface="Consolas" charset="0"/>
                  <a:cs typeface="Consolas" charset="0"/>
                </a:rPr>
              </a:b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scope=</a:t>
              </a:r>
              <a:r>
                <a:rPr lang="mr-IN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&amp;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redirect_uri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=https://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tfg.com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/callback HTTP/1.1</a:t>
              </a:r>
              <a:br>
                <a:rPr lang="en-US" dirty="0" smtClean="0">
                  <a:latin typeface="Consolas" charset="0"/>
                  <a:ea typeface="Consolas" charset="0"/>
                  <a:cs typeface="Consolas" charset="0"/>
                </a:rPr>
              </a:b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Host: 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facebook.com</a:t>
              </a:r>
              <a:endParaRPr lang="en-US" dirty="0" smtClean="0">
                <a:latin typeface="Consolas" charset="0"/>
                <a:ea typeface="Consolas" charset="0"/>
                <a:cs typeface="Consolas" charset="0"/>
              </a:endParaRPr>
            </a:p>
          </p:txBody>
        </p:sp>
      </p:grpSp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4"/>
          <a:srcRect l="29341" t="16395" r="31844" b="13972"/>
          <a:stretch/>
        </p:blipFill>
        <p:spPr>
          <a:xfrm>
            <a:off x="3274291" y="2068165"/>
            <a:ext cx="2689781" cy="280373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grpSp>
        <p:nvGrpSpPr>
          <p:cNvPr id="16" name="Group 15"/>
          <p:cNvGrpSpPr/>
          <p:nvPr/>
        </p:nvGrpSpPr>
        <p:grpSpPr>
          <a:xfrm>
            <a:off x="3089854" y="3850710"/>
            <a:ext cx="7252724" cy="1693278"/>
            <a:chOff x="3448061" y="1640595"/>
            <a:chExt cx="7252724" cy="1693278"/>
          </a:xfrm>
        </p:grpSpPr>
        <p:cxnSp>
          <p:nvCxnSpPr>
            <p:cNvPr id="17" name="Straight Arrow Connector 16"/>
            <p:cNvCxnSpPr/>
            <p:nvPr/>
          </p:nvCxnSpPr>
          <p:spPr>
            <a:xfrm>
              <a:off x="3462038" y="1640595"/>
              <a:ext cx="7238747" cy="1693278"/>
            </a:xfrm>
            <a:prstGeom prst="straightConnector1">
              <a:avLst/>
            </a:prstGeom>
            <a:ln w="38100">
              <a:headEnd type="arrow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 rot="791928">
              <a:off x="3448061" y="2448587"/>
              <a:ext cx="70002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HTTP/1.1 302 Redirect</a:t>
              </a:r>
            </a:p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Location: https://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tfg.com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/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callback?</a:t>
              </a:r>
              <a:r>
                <a:rPr lang="en-US" b="1" dirty="0" err="1" smtClean="0">
                  <a:latin typeface="Consolas" charset="0"/>
                  <a:ea typeface="Consolas" charset="0"/>
                  <a:cs typeface="Consolas" charset="0"/>
                </a:rPr>
                <a:t>code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=ab1Yz</a:t>
              </a:r>
              <a:r>
                <a:rPr lang="mr-IN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endParaRPr lang="en-US" dirty="0" smtClean="0">
                <a:latin typeface="Consolas" charset="0"/>
                <a:ea typeface="Consolas" charset="0"/>
                <a:cs typeface="Consolas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46027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Authorization Code Grant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086466" y="1825626"/>
            <a:ext cx="3267334" cy="141087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 smtClean="0">
                <a:solidFill>
                  <a:sysClr val="windowText" lastClr="000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TweetFaceGram</a:t>
            </a:r>
            <a:r>
              <a:rPr lang="en-US" sz="2800" dirty="0" smtClean="0">
                <a:solidFill>
                  <a:sysClr val="windowText" lastClr="000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®</a:t>
            </a:r>
            <a:endParaRPr lang="en-US" sz="2800" dirty="0">
              <a:solidFill>
                <a:sysClr val="windowText" lastClr="000000"/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58915"/>
            <a:ext cx="2329796" cy="37835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4885" y="5315305"/>
            <a:ext cx="868915" cy="868915"/>
          </a:xfrm>
          <a:prstGeom prst="rect">
            <a:avLst/>
          </a:prstGeom>
        </p:spPr>
      </p:pic>
      <p:grpSp>
        <p:nvGrpSpPr>
          <p:cNvPr id="26" name="Group 25"/>
          <p:cNvGrpSpPr/>
          <p:nvPr/>
        </p:nvGrpSpPr>
        <p:grpSpPr>
          <a:xfrm>
            <a:off x="3076307" y="2180026"/>
            <a:ext cx="7000250" cy="1670684"/>
            <a:chOff x="3370349" y="-30089"/>
            <a:chExt cx="7000250" cy="1670684"/>
          </a:xfrm>
        </p:grpSpPr>
        <p:cxnSp>
          <p:nvCxnSpPr>
            <p:cNvPr id="27" name="Straight Arrow Connector 26"/>
            <p:cNvCxnSpPr>
              <a:stCxn id="5" idx="3"/>
            </p:cNvCxnSpPr>
            <p:nvPr/>
          </p:nvCxnSpPr>
          <p:spPr>
            <a:xfrm flipV="1">
              <a:off x="3462038" y="-30089"/>
              <a:ext cx="4825434" cy="1670684"/>
            </a:xfrm>
            <a:prstGeom prst="straightConnector1">
              <a:avLst/>
            </a:prstGeom>
            <a:ln w="38100"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 rot="20488087">
              <a:off x="3370349" y="479440"/>
              <a:ext cx="70002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GET</a:t>
              </a:r>
              <a:r>
                <a:rPr lang="is-IS" dirty="0"/>
                <a:t>   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/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callback?</a:t>
              </a:r>
              <a:r>
                <a:rPr lang="en-US" b="1" dirty="0" err="1" smtClean="0">
                  <a:latin typeface="Consolas" charset="0"/>
                  <a:ea typeface="Consolas" charset="0"/>
                  <a:cs typeface="Consolas" charset="0"/>
                </a:rPr>
                <a:t>code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=ab1Yz</a:t>
              </a:r>
              <a:r>
                <a:rPr lang="mr-IN" b="1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 HTTP/1.1</a:t>
              </a:r>
              <a:br>
                <a:rPr lang="en-US" dirty="0" smtClean="0">
                  <a:latin typeface="Consolas" charset="0"/>
                  <a:ea typeface="Consolas" charset="0"/>
                  <a:cs typeface="Consolas" charset="0"/>
                </a:rPr>
              </a:b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Host: 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tfg.com</a:t>
              </a:r>
              <a:endParaRPr lang="en-US" dirty="0" smtClean="0">
                <a:latin typeface="Consolas" charset="0"/>
                <a:ea typeface="Consolas" charset="0"/>
                <a:cs typeface="Consolas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937692" y="3303157"/>
            <a:ext cx="7291976" cy="1965734"/>
            <a:chOff x="2154465" y="-231638"/>
            <a:chExt cx="7291976" cy="1965734"/>
          </a:xfrm>
        </p:grpSpPr>
        <p:cxnSp>
          <p:nvCxnSpPr>
            <p:cNvPr id="15" name="Straight Arrow Connector 14"/>
            <p:cNvCxnSpPr/>
            <p:nvPr/>
          </p:nvCxnSpPr>
          <p:spPr>
            <a:xfrm>
              <a:off x="7291487" y="-231638"/>
              <a:ext cx="844628" cy="1938230"/>
            </a:xfrm>
            <a:prstGeom prst="straightConnector1">
              <a:avLst/>
            </a:prstGeom>
            <a:ln w="38100"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2154465" y="256768"/>
              <a:ext cx="7291976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POST /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oauth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/token HTTP/1.1</a:t>
              </a:r>
            </a:p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Host: 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facebook.com</a:t>
              </a:r>
              <a:endParaRPr lang="en-US" dirty="0" smtClean="0">
                <a:latin typeface="Consolas" charset="0"/>
                <a:ea typeface="Consolas" charset="0"/>
                <a:cs typeface="Consolas" charset="0"/>
              </a:endParaRPr>
            </a:p>
            <a:p>
              <a:endParaRPr lang="en-US" dirty="0">
                <a:latin typeface="Consolas" charset="0"/>
                <a:ea typeface="Consolas" charset="0"/>
                <a:cs typeface="Consolas" charset="0"/>
              </a:endParaRPr>
            </a:p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code=ab1Yz</a:t>
              </a:r>
              <a:r>
                <a:rPr lang="mr-IN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&amp;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redirect_uri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=</a:t>
              </a:r>
              <a:r>
                <a:rPr lang="mr-IN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&amp;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client_id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=</a:t>
              </a:r>
              <a:r>
                <a:rPr lang="mr-IN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&amp;</a:t>
              </a:r>
              <a:br>
                <a:rPr lang="en-US" dirty="0" smtClean="0">
                  <a:latin typeface="Consolas" charset="0"/>
                  <a:ea typeface="Consolas" charset="0"/>
                  <a:cs typeface="Consolas" charset="0"/>
                </a:rPr>
              </a:b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client_secret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=</a:t>
              </a:r>
              <a:r>
                <a:rPr lang="mr-IN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&amp;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grant_type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=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authorization_code</a:t>
              </a:r>
              <a:endParaRPr lang="en-US" dirty="0" smtClean="0">
                <a:latin typeface="Consolas" charset="0"/>
                <a:ea typeface="Consolas" charset="0"/>
                <a:cs typeface="Consolas" charset="0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7240507" y="5441333"/>
            <a:ext cx="3434158" cy="1411591"/>
            <a:chOff x="9244948" y="967727"/>
            <a:chExt cx="3434158" cy="1411591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244948" y="967727"/>
              <a:ext cx="1322263" cy="1411591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>
              <a:off x="10246249" y="1357782"/>
              <a:ext cx="24328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mtClean="0"/>
                <a:t>Parameter validation</a:t>
              </a:r>
              <a:r>
                <a:rPr lang="mr-IN" dirty="0" smtClean="0"/>
                <a:t>…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66376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Authorization Code Grant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086466" y="1825626"/>
            <a:ext cx="3267334" cy="141087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 smtClean="0">
                <a:solidFill>
                  <a:sysClr val="windowText" lastClr="000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TweetFaceGram</a:t>
            </a:r>
            <a:r>
              <a:rPr lang="en-US" sz="2800" dirty="0" smtClean="0">
                <a:solidFill>
                  <a:sysClr val="windowText" lastClr="000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®</a:t>
            </a:r>
            <a:endParaRPr lang="en-US" sz="2800" dirty="0">
              <a:solidFill>
                <a:sysClr val="windowText" lastClr="000000"/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58915"/>
            <a:ext cx="2329796" cy="37835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4885" y="5315305"/>
            <a:ext cx="868915" cy="868915"/>
          </a:xfrm>
          <a:prstGeom prst="rect">
            <a:avLst/>
          </a:prstGeom>
        </p:spPr>
      </p:pic>
      <p:grpSp>
        <p:nvGrpSpPr>
          <p:cNvPr id="26" name="Group 25"/>
          <p:cNvGrpSpPr/>
          <p:nvPr/>
        </p:nvGrpSpPr>
        <p:grpSpPr>
          <a:xfrm>
            <a:off x="3076307" y="2180026"/>
            <a:ext cx="7000250" cy="1670684"/>
            <a:chOff x="3370349" y="-30089"/>
            <a:chExt cx="7000250" cy="1670684"/>
          </a:xfrm>
        </p:grpSpPr>
        <p:cxnSp>
          <p:nvCxnSpPr>
            <p:cNvPr id="27" name="Straight Arrow Connector 26"/>
            <p:cNvCxnSpPr>
              <a:stCxn id="5" idx="3"/>
            </p:cNvCxnSpPr>
            <p:nvPr/>
          </p:nvCxnSpPr>
          <p:spPr>
            <a:xfrm flipV="1">
              <a:off x="3462038" y="-30089"/>
              <a:ext cx="4825434" cy="1670684"/>
            </a:xfrm>
            <a:prstGeom prst="straightConnector1">
              <a:avLst/>
            </a:prstGeom>
            <a:ln w="38100"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 rot="20488087">
              <a:off x="3370349" y="479440"/>
              <a:ext cx="70002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GET</a:t>
              </a:r>
              <a:r>
                <a:rPr lang="is-IS" dirty="0"/>
                <a:t>   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/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callback?</a:t>
              </a:r>
              <a:r>
                <a:rPr lang="en-US" b="1" dirty="0" err="1" smtClean="0">
                  <a:latin typeface="Consolas" charset="0"/>
                  <a:ea typeface="Consolas" charset="0"/>
                  <a:cs typeface="Consolas" charset="0"/>
                </a:rPr>
                <a:t>code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=ab1Yz</a:t>
              </a:r>
              <a:r>
                <a:rPr lang="mr-IN" b="1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 HTTP/1.1</a:t>
              </a:r>
              <a:br>
                <a:rPr lang="en-US" dirty="0" smtClean="0">
                  <a:latin typeface="Consolas" charset="0"/>
                  <a:ea typeface="Consolas" charset="0"/>
                  <a:cs typeface="Consolas" charset="0"/>
                </a:rPr>
              </a:b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Host: 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tfg.com</a:t>
              </a:r>
              <a:endParaRPr lang="en-US" dirty="0" smtClean="0">
                <a:latin typeface="Consolas" charset="0"/>
                <a:ea typeface="Consolas" charset="0"/>
                <a:cs typeface="Consolas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937692" y="3303157"/>
            <a:ext cx="7291976" cy="1965734"/>
            <a:chOff x="2154465" y="-231638"/>
            <a:chExt cx="7291976" cy="1965734"/>
          </a:xfrm>
        </p:grpSpPr>
        <p:cxnSp>
          <p:nvCxnSpPr>
            <p:cNvPr id="15" name="Straight Arrow Connector 14"/>
            <p:cNvCxnSpPr/>
            <p:nvPr/>
          </p:nvCxnSpPr>
          <p:spPr>
            <a:xfrm>
              <a:off x="7291487" y="-231638"/>
              <a:ext cx="844628" cy="1938230"/>
            </a:xfrm>
            <a:prstGeom prst="straightConnector1">
              <a:avLst/>
            </a:prstGeom>
            <a:ln w="38100"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2154465" y="256768"/>
              <a:ext cx="7291976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POST /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oauth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/token HTTP/1.1</a:t>
              </a:r>
            </a:p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Host: 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facebook.com</a:t>
              </a:r>
              <a:endParaRPr lang="en-US" dirty="0" smtClean="0">
                <a:latin typeface="Consolas" charset="0"/>
                <a:ea typeface="Consolas" charset="0"/>
                <a:cs typeface="Consolas" charset="0"/>
              </a:endParaRPr>
            </a:p>
            <a:p>
              <a:endParaRPr lang="en-US" dirty="0">
                <a:latin typeface="Consolas" charset="0"/>
                <a:ea typeface="Consolas" charset="0"/>
                <a:cs typeface="Consolas" charset="0"/>
              </a:endParaRPr>
            </a:p>
            <a:p>
              <a:r>
                <a:rPr lang="en-US" b="1" dirty="0" smtClean="0">
                  <a:latin typeface="Consolas" charset="0"/>
                  <a:ea typeface="Consolas" charset="0"/>
                  <a:cs typeface="Consolas" charset="0"/>
                </a:rPr>
                <a:t>code=ab1Yz</a:t>
              </a:r>
              <a:r>
                <a:rPr lang="mr-IN" b="1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&amp;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redirect_uri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=</a:t>
              </a:r>
              <a:r>
                <a:rPr lang="mr-IN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&amp;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client_id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=</a:t>
              </a:r>
              <a:r>
                <a:rPr lang="mr-IN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&amp;</a:t>
              </a:r>
              <a:br>
                <a:rPr lang="en-US" dirty="0" smtClean="0">
                  <a:latin typeface="Consolas" charset="0"/>
                  <a:ea typeface="Consolas" charset="0"/>
                  <a:cs typeface="Consolas" charset="0"/>
                </a:rPr>
              </a:b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client_secret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=</a:t>
              </a:r>
              <a:r>
                <a:rPr lang="mr-IN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&amp;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grant_type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=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authorization_code</a:t>
              </a:r>
              <a:endParaRPr lang="en-US" dirty="0" smtClean="0">
                <a:latin typeface="Consolas" charset="0"/>
                <a:ea typeface="Consolas" charset="0"/>
                <a:cs typeface="Consolas" charset="0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7240507" y="5441333"/>
            <a:ext cx="3434158" cy="1411591"/>
            <a:chOff x="9244948" y="967727"/>
            <a:chExt cx="3434158" cy="1411591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244948" y="967727"/>
              <a:ext cx="1322263" cy="1411591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>
              <a:off x="10246249" y="1357782"/>
              <a:ext cx="24328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mtClean="0"/>
                <a:t>Parameter validation</a:t>
              </a:r>
              <a:r>
                <a:rPr lang="mr-IN" dirty="0" smtClean="0"/>
                <a:t>…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34018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41622" y="1718681"/>
            <a:ext cx="1025740" cy="834579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4479408" y="2319528"/>
            <a:ext cx="3267334" cy="189769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 smtClean="0">
                <a:solidFill>
                  <a:sysClr val="windowText" lastClr="000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TweetFaceGram</a:t>
            </a:r>
            <a:r>
              <a:rPr lang="en-US" sz="2800" dirty="0" smtClean="0">
                <a:solidFill>
                  <a:sysClr val="windowText" lastClr="000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®</a:t>
            </a:r>
            <a:endParaRPr lang="en-US" sz="2800" dirty="0">
              <a:solidFill>
                <a:sysClr val="windowText" lastClr="000000"/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l="21837" t="3414" r="22591" b="2610"/>
          <a:stretch/>
        </p:blipFill>
        <p:spPr>
          <a:xfrm>
            <a:off x="9163821" y="3918174"/>
            <a:ext cx="1362680" cy="129620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1132" y="1547827"/>
            <a:ext cx="2329796" cy="3783590"/>
          </a:xfrm>
          <a:prstGeom prst="rect">
            <a:avLst/>
          </a:prstGeom>
        </p:spPr>
      </p:pic>
      <p:cxnSp>
        <p:nvCxnSpPr>
          <p:cNvPr id="18" name="Straight Arrow Connector 17"/>
          <p:cNvCxnSpPr/>
          <p:nvPr/>
        </p:nvCxnSpPr>
        <p:spPr>
          <a:xfrm>
            <a:off x="3284376" y="3268376"/>
            <a:ext cx="1091681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30"/>
          <p:cNvGrpSpPr/>
          <p:nvPr/>
        </p:nvGrpSpPr>
        <p:grpSpPr>
          <a:xfrm>
            <a:off x="7850094" y="2343796"/>
            <a:ext cx="1424536" cy="1940009"/>
            <a:chOff x="8006238" y="2916196"/>
            <a:chExt cx="1356199" cy="1940009"/>
          </a:xfrm>
        </p:grpSpPr>
        <p:cxnSp>
          <p:nvCxnSpPr>
            <p:cNvPr id="19" name="Straight Arrow Connector 18"/>
            <p:cNvCxnSpPr/>
            <p:nvPr/>
          </p:nvCxnSpPr>
          <p:spPr>
            <a:xfrm flipV="1">
              <a:off x="8381780" y="2916196"/>
              <a:ext cx="907588" cy="92458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 flipV="1">
              <a:off x="8006238" y="3840776"/>
              <a:ext cx="1356199" cy="5381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>
              <a:off x="8381780" y="3843466"/>
              <a:ext cx="907588" cy="1012739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8" name="Picture 3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66090" y="2817846"/>
            <a:ext cx="868915" cy="868915"/>
          </a:xfrm>
          <a:prstGeom prst="rect">
            <a:avLst/>
          </a:prstGeom>
        </p:spPr>
      </p:pic>
      <p:cxnSp>
        <p:nvCxnSpPr>
          <p:cNvPr id="39" name="Straight Arrow Connector 38"/>
          <p:cNvCxnSpPr/>
          <p:nvPr/>
        </p:nvCxnSpPr>
        <p:spPr>
          <a:xfrm flipV="1">
            <a:off x="3284376" y="2364269"/>
            <a:ext cx="5913503" cy="904107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3284376" y="3268376"/>
            <a:ext cx="5990254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3284376" y="3262996"/>
            <a:ext cx="5913503" cy="1020809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4060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Authorization Code Grant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086466" y="1825626"/>
            <a:ext cx="3267334" cy="141087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 smtClean="0">
                <a:solidFill>
                  <a:sysClr val="windowText" lastClr="000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TweetFaceGram</a:t>
            </a:r>
            <a:r>
              <a:rPr lang="en-US" sz="2800" dirty="0" smtClean="0">
                <a:solidFill>
                  <a:sysClr val="windowText" lastClr="000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®</a:t>
            </a:r>
            <a:endParaRPr lang="en-US" sz="2800" dirty="0">
              <a:solidFill>
                <a:sysClr val="windowText" lastClr="000000"/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58915"/>
            <a:ext cx="2329796" cy="37835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4885" y="5315305"/>
            <a:ext cx="868915" cy="868915"/>
          </a:xfrm>
          <a:prstGeom prst="rect">
            <a:avLst/>
          </a:prstGeom>
        </p:spPr>
      </p:pic>
      <p:grpSp>
        <p:nvGrpSpPr>
          <p:cNvPr id="26" name="Group 25"/>
          <p:cNvGrpSpPr/>
          <p:nvPr/>
        </p:nvGrpSpPr>
        <p:grpSpPr>
          <a:xfrm>
            <a:off x="3076307" y="2180026"/>
            <a:ext cx="7000250" cy="1670684"/>
            <a:chOff x="3370349" y="-30089"/>
            <a:chExt cx="7000250" cy="1670684"/>
          </a:xfrm>
        </p:grpSpPr>
        <p:cxnSp>
          <p:nvCxnSpPr>
            <p:cNvPr id="27" name="Straight Arrow Connector 26"/>
            <p:cNvCxnSpPr>
              <a:stCxn id="5" idx="3"/>
            </p:cNvCxnSpPr>
            <p:nvPr/>
          </p:nvCxnSpPr>
          <p:spPr>
            <a:xfrm flipV="1">
              <a:off x="3462038" y="-30089"/>
              <a:ext cx="4825434" cy="1670684"/>
            </a:xfrm>
            <a:prstGeom prst="straightConnector1">
              <a:avLst/>
            </a:prstGeom>
            <a:ln w="38100"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 rot="20488087">
              <a:off x="3370349" y="479440"/>
              <a:ext cx="70002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GET</a:t>
              </a:r>
              <a:r>
                <a:rPr lang="is-IS" dirty="0"/>
                <a:t>   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/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callback?</a:t>
              </a:r>
              <a:r>
                <a:rPr lang="en-US" b="1" dirty="0" err="1" smtClean="0">
                  <a:latin typeface="Consolas" charset="0"/>
                  <a:ea typeface="Consolas" charset="0"/>
                  <a:cs typeface="Consolas" charset="0"/>
                </a:rPr>
                <a:t>code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=ab1Yz</a:t>
              </a:r>
              <a:r>
                <a:rPr lang="mr-IN" b="1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 HTTP/1.1</a:t>
              </a:r>
              <a:br>
                <a:rPr lang="en-US" dirty="0" smtClean="0">
                  <a:latin typeface="Consolas" charset="0"/>
                  <a:ea typeface="Consolas" charset="0"/>
                  <a:cs typeface="Consolas" charset="0"/>
                </a:rPr>
              </a:b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Host: 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tfg.com</a:t>
              </a:r>
              <a:endParaRPr lang="en-US" dirty="0" smtClean="0">
                <a:latin typeface="Consolas" charset="0"/>
                <a:ea typeface="Consolas" charset="0"/>
                <a:cs typeface="Consolas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937692" y="3303157"/>
            <a:ext cx="7291976" cy="1965734"/>
            <a:chOff x="2154465" y="-231638"/>
            <a:chExt cx="7291976" cy="1965734"/>
          </a:xfrm>
        </p:grpSpPr>
        <p:cxnSp>
          <p:nvCxnSpPr>
            <p:cNvPr id="15" name="Straight Arrow Connector 14"/>
            <p:cNvCxnSpPr/>
            <p:nvPr/>
          </p:nvCxnSpPr>
          <p:spPr>
            <a:xfrm>
              <a:off x="7291487" y="-231638"/>
              <a:ext cx="844628" cy="1938230"/>
            </a:xfrm>
            <a:prstGeom prst="straightConnector1">
              <a:avLst/>
            </a:prstGeom>
            <a:ln w="38100"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2154465" y="256768"/>
              <a:ext cx="7291976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POST /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oauth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/token HTTP/1.1</a:t>
              </a:r>
            </a:p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Host: 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facebook.com</a:t>
              </a:r>
              <a:endParaRPr lang="en-US" dirty="0" smtClean="0">
                <a:latin typeface="Consolas" charset="0"/>
                <a:ea typeface="Consolas" charset="0"/>
                <a:cs typeface="Consolas" charset="0"/>
              </a:endParaRPr>
            </a:p>
            <a:p>
              <a:endParaRPr lang="en-US" dirty="0">
                <a:latin typeface="Consolas" charset="0"/>
                <a:ea typeface="Consolas" charset="0"/>
                <a:cs typeface="Consolas" charset="0"/>
              </a:endParaRPr>
            </a:p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code=ab1Yz</a:t>
              </a:r>
              <a:r>
                <a:rPr lang="mr-IN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&amp;</a:t>
              </a:r>
              <a:r>
                <a:rPr lang="en-US" b="1" dirty="0" err="1" smtClean="0">
                  <a:latin typeface="Consolas" charset="0"/>
                  <a:ea typeface="Consolas" charset="0"/>
                  <a:cs typeface="Consolas" charset="0"/>
                </a:rPr>
                <a:t>redirect_uri</a:t>
              </a:r>
              <a:r>
                <a:rPr lang="en-US" b="1" dirty="0" smtClean="0">
                  <a:latin typeface="Consolas" charset="0"/>
                  <a:ea typeface="Consolas" charset="0"/>
                  <a:cs typeface="Consolas" charset="0"/>
                </a:rPr>
                <a:t>=</a:t>
              </a:r>
              <a:r>
                <a:rPr lang="mr-IN" b="1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&amp;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client_id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=</a:t>
              </a:r>
              <a:r>
                <a:rPr lang="mr-IN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&amp;</a:t>
              </a:r>
              <a:br>
                <a:rPr lang="en-US" dirty="0" smtClean="0">
                  <a:latin typeface="Consolas" charset="0"/>
                  <a:ea typeface="Consolas" charset="0"/>
                  <a:cs typeface="Consolas" charset="0"/>
                </a:rPr>
              </a:b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client_secret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=</a:t>
              </a:r>
              <a:r>
                <a:rPr lang="mr-IN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&amp;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grant_type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=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authorization_code</a:t>
              </a:r>
              <a:endParaRPr lang="en-US" dirty="0" smtClean="0">
                <a:latin typeface="Consolas" charset="0"/>
                <a:ea typeface="Consolas" charset="0"/>
                <a:cs typeface="Consolas" charset="0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7240507" y="5441333"/>
            <a:ext cx="3434158" cy="1411591"/>
            <a:chOff x="9244948" y="967727"/>
            <a:chExt cx="3434158" cy="1411591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244948" y="967727"/>
              <a:ext cx="1322263" cy="1411591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>
              <a:off x="10246249" y="1357782"/>
              <a:ext cx="24328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mtClean="0"/>
                <a:t>Parameter validation</a:t>
              </a:r>
              <a:r>
                <a:rPr lang="mr-IN" dirty="0" smtClean="0"/>
                <a:t>…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14030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Authorization Code Grant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086466" y="1825626"/>
            <a:ext cx="3267334" cy="141087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 smtClean="0">
                <a:solidFill>
                  <a:sysClr val="windowText" lastClr="000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TweetFaceGram</a:t>
            </a:r>
            <a:r>
              <a:rPr lang="en-US" sz="2800" dirty="0" smtClean="0">
                <a:solidFill>
                  <a:sysClr val="windowText" lastClr="000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®</a:t>
            </a:r>
            <a:endParaRPr lang="en-US" sz="2800" dirty="0">
              <a:solidFill>
                <a:sysClr val="windowText" lastClr="000000"/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58915"/>
            <a:ext cx="2329796" cy="37835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4885" y="5315305"/>
            <a:ext cx="868915" cy="868915"/>
          </a:xfrm>
          <a:prstGeom prst="rect">
            <a:avLst/>
          </a:prstGeom>
        </p:spPr>
      </p:pic>
      <p:grpSp>
        <p:nvGrpSpPr>
          <p:cNvPr id="26" name="Group 25"/>
          <p:cNvGrpSpPr/>
          <p:nvPr/>
        </p:nvGrpSpPr>
        <p:grpSpPr>
          <a:xfrm>
            <a:off x="3076307" y="2180026"/>
            <a:ext cx="7000250" cy="1670684"/>
            <a:chOff x="3370349" y="-30089"/>
            <a:chExt cx="7000250" cy="1670684"/>
          </a:xfrm>
        </p:grpSpPr>
        <p:cxnSp>
          <p:nvCxnSpPr>
            <p:cNvPr id="27" name="Straight Arrow Connector 26"/>
            <p:cNvCxnSpPr>
              <a:stCxn id="5" idx="3"/>
            </p:cNvCxnSpPr>
            <p:nvPr/>
          </p:nvCxnSpPr>
          <p:spPr>
            <a:xfrm flipV="1">
              <a:off x="3462038" y="-30089"/>
              <a:ext cx="4825434" cy="1670684"/>
            </a:xfrm>
            <a:prstGeom prst="straightConnector1">
              <a:avLst/>
            </a:prstGeom>
            <a:ln w="38100"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 rot="20488087">
              <a:off x="3370349" y="479440"/>
              <a:ext cx="70002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GET</a:t>
              </a:r>
              <a:r>
                <a:rPr lang="is-IS" dirty="0"/>
                <a:t>   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/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callback?</a:t>
              </a:r>
              <a:r>
                <a:rPr lang="en-US" b="1" dirty="0" err="1" smtClean="0">
                  <a:latin typeface="Consolas" charset="0"/>
                  <a:ea typeface="Consolas" charset="0"/>
                  <a:cs typeface="Consolas" charset="0"/>
                </a:rPr>
                <a:t>code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=ab1Yz</a:t>
              </a:r>
              <a:r>
                <a:rPr lang="mr-IN" b="1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 HTTP/1.1</a:t>
              </a:r>
              <a:br>
                <a:rPr lang="en-US" dirty="0" smtClean="0">
                  <a:latin typeface="Consolas" charset="0"/>
                  <a:ea typeface="Consolas" charset="0"/>
                  <a:cs typeface="Consolas" charset="0"/>
                </a:rPr>
              </a:b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Host: 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tfg.com</a:t>
              </a:r>
              <a:endParaRPr lang="en-US" dirty="0" smtClean="0">
                <a:latin typeface="Consolas" charset="0"/>
                <a:ea typeface="Consolas" charset="0"/>
                <a:cs typeface="Consolas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937692" y="3303157"/>
            <a:ext cx="7291976" cy="1965734"/>
            <a:chOff x="2154465" y="-231638"/>
            <a:chExt cx="7291976" cy="1965734"/>
          </a:xfrm>
        </p:grpSpPr>
        <p:cxnSp>
          <p:nvCxnSpPr>
            <p:cNvPr id="15" name="Straight Arrow Connector 14"/>
            <p:cNvCxnSpPr/>
            <p:nvPr/>
          </p:nvCxnSpPr>
          <p:spPr>
            <a:xfrm>
              <a:off x="7291487" y="-231638"/>
              <a:ext cx="844628" cy="1938230"/>
            </a:xfrm>
            <a:prstGeom prst="straightConnector1">
              <a:avLst/>
            </a:prstGeom>
            <a:ln w="38100"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2154465" y="256768"/>
              <a:ext cx="7291976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POST /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oauth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/token HTTP/1.1</a:t>
              </a:r>
            </a:p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Host: 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facebook.com</a:t>
              </a:r>
              <a:endParaRPr lang="en-US" dirty="0" smtClean="0">
                <a:latin typeface="Consolas" charset="0"/>
                <a:ea typeface="Consolas" charset="0"/>
                <a:cs typeface="Consolas" charset="0"/>
              </a:endParaRPr>
            </a:p>
            <a:p>
              <a:endParaRPr lang="en-US" dirty="0">
                <a:latin typeface="Consolas" charset="0"/>
                <a:ea typeface="Consolas" charset="0"/>
                <a:cs typeface="Consolas" charset="0"/>
              </a:endParaRPr>
            </a:p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code=ab1Yz</a:t>
              </a:r>
              <a:r>
                <a:rPr lang="mr-IN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&amp;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redirect_uri</a:t>
              </a:r>
              <a:r>
                <a:rPr lang="en-US" b="1" dirty="0" smtClean="0">
                  <a:latin typeface="Consolas" charset="0"/>
                  <a:ea typeface="Consolas" charset="0"/>
                  <a:cs typeface="Consolas" charset="0"/>
                </a:rPr>
                <a:t>=</a:t>
              </a:r>
              <a:r>
                <a:rPr lang="mr-IN" b="1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&amp;</a:t>
              </a:r>
              <a:r>
                <a:rPr lang="en-US" b="1" dirty="0" err="1" smtClean="0">
                  <a:latin typeface="Consolas" charset="0"/>
                  <a:ea typeface="Consolas" charset="0"/>
                  <a:cs typeface="Consolas" charset="0"/>
                </a:rPr>
                <a:t>client_id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=</a:t>
              </a:r>
              <a:r>
                <a:rPr lang="mr-IN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&amp;</a:t>
              </a:r>
              <a:br>
                <a:rPr lang="en-US" dirty="0" smtClean="0">
                  <a:latin typeface="Consolas" charset="0"/>
                  <a:ea typeface="Consolas" charset="0"/>
                  <a:cs typeface="Consolas" charset="0"/>
                </a:rPr>
              </a:br>
              <a:r>
                <a:rPr lang="en-US" b="1" dirty="0" err="1" smtClean="0">
                  <a:latin typeface="Consolas" charset="0"/>
                  <a:ea typeface="Consolas" charset="0"/>
                  <a:cs typeface="Consolas" charset="0"/>
                </a:rPr>
                <a:t>client_secret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=</a:t>
              </a:r>
              <a:r>
                <a:rPr lang="mr-IN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&amp;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grant_type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=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authorization_code</a:t>
              </a:r>
              <a:endParaRPr lang="en-US" dirty="0" smtClean="0">
                <a:latin typeface="Consolas" charset="0"/>
                <a:ea typeface="Consolas" charset="0"/>
                <a:cs typeface="Consolas" charset="0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7240507" y="5441333"/>
            <a:ext cx="3434158" cy="1411591"/>
            <a:chOff x="9244948" y="967727"/>
            <a:chExt cx="3434158" cy="1411591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244948" y="967727"/>
              <a:ext cx="1322263" cy="1411591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>
              <a:off x="10246249" y="1357782"/>
              <a:ext cx="24328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mtClean="0"/>
                <a:t>Parameter validation</a:t>
              </a:r>
              <a:r>
                <a:rPr lang="mr-IN" dirty="0" smtClean="0"/>
                <a:t>…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94312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Authorization Code Grant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086466" y="1825626"/>
            <a:ext cx="3267334" cy="141087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 smtClean="0">
                <a:solidFill>
                  <a:sysClr val="windowText" lastClr="000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TweetFaceGram</a:t>
            </a:r>
            <a:r>
              <a:rPr lang="en-US" sz="2800" dirty="0" smtClean="0">
                <a:solidFill>
                  <a:sysClr val="windowText" lastClr="000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®</a:t>
            </a:r>
            <a:endParaRPr lang="en-US" sz="2800" dirty="0">
              <a:solidFill>
                <a:sysClr val="windowText" lastClr="000000"/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58915"/>
            <a:ext cx="2329796" cy="37835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4885" y="5315305"/>
            <a:ext cx="868915" cy="868915"/>
          </a:xfrm>
          <a:prstGeom prst="rect">
            <a:avLst/>
          </a:prstGeom>
        </p:spPr>
      </p:pic>
      <p:grpSp>
        <p:nvGrpSpPr>
          <p:cNvPr id="26" name="Group 25"/>
          <p:cNvGrpSpPr/>
          <p:nvPr/>
        </p:nvGrpSpPr>
        <p:grpSpPr>
          <a:xfrm>
            <a:off x="3076307" y="2180026"/>
            <a:ext cx="7000250" cy="1670684"/>
            <a:chOff x="3370349" y="-30089"/>
            <a:chExt cx="7000250" cy="1670684"/>
          </a:xfrm>
        </p:grpSpPr>
        <p:cxnSp>
          <p:nvCxnSpPr>
            <p:cNvPr id="27" name="Straight Arrow Connector 26"/>
            <p:cNvCxnSpPr>
              <a:stCxn id="5" idx="3"/>
            </p:cNvCxnSpPr>
            <p:nvPr/>
          </p:nvCxnSpPr>
          <p:spPr>
            <a:xfrm flipV="1">
              <a:off x="3462038" y="-30089"/>
              <a:ext cx="4825434" cy="1670684"/>
            </a:xfrm>
            <a:prstGeom prst="straightConnector1">
              <a:avLst/>
            </a:prstGeom>
            <a:ln w="38100"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 rot="20488087">
              <a:off x="3370349" y="479440"/>
              <a:ext cx="70002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GET</a:t>
              </a:r>
              <a:r>
                <a:rPr lang="is-IS" dirty="0"/>
                <a:t>   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/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callback?</a:t>
              </a:r>
              <a:r>
                <a:rPr lang="en-US" b="1" dirty="0" err="1" smtClean="0">
                  <a:latin typeface="Consolas" charset="0"/>
                  <a:ea typeface="Consolas" charset="0"/>
                  <a:cs typeface="Consolas" charset="0"/>
                </a:rPr>
                <a:t>code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=ab1Yz</a:t>
              </a:r>
              <a:r>
                <a:rPr lang="mr-IN" b="1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 HTTP/1.1</a:t>
              </a:r>
              <a:br>
                <a:rPr lang="en-US" dirty="0" smtClean="0">
                  <a:latin typeface="Consolas" charset="0"/>
                  <a:ea typeface="Consolas" charset="0"/>
                  <a:cs typeface="Consolas" charset="0"/>
                </a:rPr>
              </a:b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Host: 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tfg.com</a:t>
              </a:r>
              <a:endParaRPr lang="en-US" dirty="0" smtClean="0">
                <a:latin typeface="Consolas" charset="0"/>
                <a:ea typeface="Consolas" charset="0"/>
                <a:cs typeface="Consolas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937692" y="3303157"/>
            <a:ext cx="7291976" cy="1965734"/>
            <a:chOff x="2154465" y="-231638"/>
            <a:chExt cx="7291976" cy="1965734"/>
          </a:xfrm>
        </p:grpSpPr>
        <p:cxnSp>
          <p:nvCxnSpPr>
            <p:cNvPr id="15" name="Straight Arrow Connector 14"/>
            <p:cNvCxnSpPr/>
            <p:nvPr/>
          </p:nvCxnSpPr>
          <p:spPr>
            <a:xfrm>
              <a:off x="7291487" y="-231638"/>
              <a:ext cx="844628" cy="1938230"/>
            </a:xfrm>
            <a:prstGeom prst="straightConnector1">
              <a:avLst/>
            </a:prstGeom>
            <a:ln w="38100"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2154465" y="256768"/>
              <a:ext cx="7291976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POST /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oauth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/token HTTP/1.1</a:t>
              </a:r>
            </a:p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Host: 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facebook.com</a:t>
              </a:r>
              <a:endParaRPr lang="en-US" dirty="0" smtClean="0">
                <a:latin typeface="Consolas" charset="0"/>
                <a:ea typeface="Consolas" charset="0"/>
                <a:cs typeface="Consolas" charset="0"/>
              </a:endParaRPr>
            </a:p>
            <a:p>
              <a:endParaRPr lang="en-US" dirty="0">
                <a:latin typeface="Consolas" charset="0"/>
                <a:ea typeface="Consolas" charset="0"/>
                <a:cs typeface="Consolas" charset="0"/>
              </a:endParaRPr>
            </a:p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code=ab1Yz</a:t>
              </a:r>
              <a:r>
                <a:rPr lang="mr-IN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&amp;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redirect_uri</a:t>
              </a:r>
              <a:r>
                <a:rPr lang="en-US" b="1" dirty="0" smtClean="0">
                  <a:latin typeface="Consolas" charset="0"/>
                  <a:ea typeface="Consolas" charset="0"/>
                  <a:cs typeface="Consolas" charset="0"/>
                </a:rPr>
                <a:t>=</a:t>
              </a:r>
              <a:r>
                <a:rPr lang="mr-IN" b="1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&amp;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client_id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=</a:t>
              </a:r>
              <a:r>
                <a:rPr lang="mr-IN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&amp;</a:t>
              </a:r>
              <a:br>
                <a:rPr lang="en-US" dirty="0" smtClean="0">
                  <a:latin typeface="Consolas" charset="0"/>
                  <a:ea typeface="Consolas" charset="0"/>
                  <a:cs typeface="Consolas" charset="0"/>
                </a:rPr>
              </a:b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client_secret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=</a:t>
              </a:r>
              <a:r>
                <a:rPr lang="mr-IN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&amp;</a:t>
              </a:r>
              <a:r>
                <a:rPr lang="en-US" b="1" dirty="0" err="1" smtClean="0">
                  <a:latin typeface="Consolas" charset="0"/>
                  <a:ea typeface="Consolas" charset="0"/>
                  <a:cs typeface="Consolas" charset="0"/>
                </a:rPr>
                <a:t>grant_type</a:t>
              </a:r>
              <a:r>
                <a:rPr lang="en-US" b="1" dirty="0" smtClean="0">
                  <a:latin typeface="Consolas" charset="0"/>
                  <a:ea typeface="Consolas" charset="0"/>
                  <a:cs typeface="Consolas" charset="0"/>
                </a:rPr>
                <a:t>=</a:t>
              </a:r>
              <a:r>
                <a:rPr lang="en-US" b="1" dirty="0" err="1" smtClean="0">
                  <a:latin typeface="Consolas" charset="0"/>
                  <a:ea typeface="Consolas" charset="0"/>
                  <a:cs typeface="Consolas" charset="0"/>
                </a:rPr>
                <a:t>authorization_code</a:t>
              </a:r>
              <a:endParaRPr lang="en-US" b="1" dirty="0" smtClean="0">
                <a:latin typeface="Consolas" charset="0"/>
                <a:ea typeface="Consolas" charset="0"/>
                <a:cs typeface="Consolas" charset="0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7240507" y="5441333"/>
            <a:ext cx="3434158" cy="1411591"/>
            <a:chOff x="9244948" y="967727"/>
            <a:chExt cx="3434158" cy="1411591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244948" y="967727"/>
              <a:ext cx="1322263" cy="1411591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>
              <a:off x="10246249" y="1357782"/>
              <a:ext cx="24328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mtClean="0"/>
                <a:t>Parameter validation</a:t>
              </a:r>
              <a:r>
                <a:rPr lang="mr-IN" dirty="0" smtClean="0"/>
                <a:t>…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59272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Authorization Code Grant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086466" y="1825626"/>
            <a:ext cx="3267334" cy="141087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 smtClean="0">
                <a:solidFill>
                  <a:sysClr val="windowText" lastClr="000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TweetFaceGram</a:t>
            </a:r>
            <a:r>
              <a:rPr lang="en-US" sz="2800" dirty="0" smtClean="0">
                <a:solidFill>
                  <a:sysClr val="windowText" lastClr="000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®</a:t>
            </a:r>
            <a:endParaRPr lang="en-US" sz="2800" dirty="0">
              <a:solidFill>
                <a:sysClr val="windowText" lastClr="000000"/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58915"/>
            <a:ext cx="2329796" cy="37835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4885" y="5315305"/>
            <a:ext cx="868915" cy="868915"/>
          </a:xfrm>
          <a:prstGeom prst="rect">
            <a:avLst/>
          </a:prstGeom>
        </p:spPr>
      </p:pic>
      <p:grpSp>
        <p:nvGrpSpPr>
          <p:cNvPr id="26" name="Group 25"/>
          <p:cNvGrpSpPr/>
          <p:nvPr/>
        </p:nvGrpSpPr>
        <p:grpSpPr>
          <a:xfrm>
            <a:off x="3076307" y="2180026"/>
            <a:ext cx="7000250" cy="1670684"/>
            <a:chOff x="3370349" y="-30089"/>
            <a:chExt cx="7000250" cy="1670684"/>
          </a:xfrm>
        </p:grpSpPr>
        <p:cxnSp>
          <p:nvCxnSpPr>
            <p:cNvPr id="27" name="Straight Arrow Connector 26"/>
            <p:cNvCxnSpPr>
              <a:stCxn id="5" idx="3"/>
            </p:cNvCxnSpPr>
            <p:nvPr/>
          </p:nvCxnSpPr>
          <p:spPr>
            <a:xfrm flipV="1">
              <a:off x="3462038" y="-30089"/>
              <a:ext cx="4825434" cy="1670684"/>
            </a:xfrm>
            <a:prstGeom prst="straightConnector1">
              <a:avLst/>
            </a:prstGeom>
            <a:ln w="38100"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 rot="20488087">
              <a:off x="3370349" y="479440"/>
              <a:ext cx="70002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GET</a:t>
              </a:r>
              <a:r>
                <a:rPr lang="is-IS" dirty="0"/>
                <a:t>   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/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callback?</a:t>
              </a:r>
              <a:r>
                <a:rPr lang="en-US" b="1" dirty="0" err="1" smtClean="0">
                  <a:latin typeface="Consolas" charset="0"/>
                  <a:ea typeface="Consolas" charset="0"/>
                  <a:cs typeface="Consolas" charset="0"/>
                </a:rPr>
                <a:t>code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=ab1Yz</a:t>
              </a:r>
              <a:r>
                <a:rPr lang="mr-IN" b="1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 HTTP/1.1</a:t>
              </a:r>
              <a:br>
                <a:rPr lang="en-US" dirty="0" smtClean="0">
                  <a:latin typeface="Consolas" charset="0"/>
                  <a:ea typeface="Consolas" charset="0"/>
                  <a:cs typeface="Consolas" charset="0"/>
                </a:rPr>
              </a:b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Host: 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tfg.com</a:t>
              </a:r>
              <a:endParaRPr lang="en-US" dirty="0" smtClean="0">
                <a:latin typeface="Consolas" charset="0"/>
                <a:ea typeface="Consolas" charset="0"/>
                <a:cs typeface="Consolas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937692" y="3303157"/>
            <a:ext cx="7291976" cy="1965734"/>
            <a:chOff x="2154465" y="-231638"/>
            <a:chExt cx="7291976" cy="1965734"/>
          </a:xfrm>
        </p:grpSpPr>
        <p:cxnSp>
          <p:nvCxnSpPr>
            <p:cNvPr id="15" name="Straight Arrow Connector 14"/>
            <p:cNvCxnSpPr/>
            <p:nvPr/>
          </p:nvCxnSpPr>
          <p:spPr>
            <a:xfrm>
              <a:off x="7291487" y="-231638"/>
              <a:ext cx="844628" cy="1938230"/>
            </a:xfrm>
            <a:prstGeom prst="straightConnector1">
              <a:avLst/>
            </a:prstGeom>
            <a:ln w="38100"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2154465" y="256768"/>
              <a:ext cx="7291976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POST /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oauth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/token HTTP/1.1</a:t>
              </a:r>
            </a:p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Host: 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facebook.com</a:t>
              </a:r>
              <a:endParaRPr lang="en-US" dirty="0" smtClean="0">
                <a:latin typeface="Consolas" charset="0"/>
                <a:ea typeface="Consolas" charset="0"/>
                <a:cs typeface="Consolas" charset="0"/>
              </a:endParaRPr>
            </a:p>
            <a:p>
              <a:endParaRPr lang="en-US" dirty="0">
                <a:latin typeface="Consolas" charset="0"/>
                <a:ea typeface="Consolas" charset="0"/>
                <a:cs typeface="Consolas" charset="0"/>
              </a:endParaRPr>
            </a:p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code=ab1Yz</a:t>
              </a:r>
              <a:r>
                <a:rPr lang="mr-IN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&amp;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redirect_uri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=</a:t>
              </a:r>
              <a:r>
                <a:rPr lang="mr-IN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&amp;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client_id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=</a:t>
              </a:r>
              <a:r>
                <a:rPr lang="mr-IN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&amp;</a:t>
              </a:r>
              <a:br>
                <a:rPr lang="en-US" dirty="0" smtClean="0">
                  <a:latin typeface="Consolas" charset="0"/>
                  <a:ea typeface="Consolas" charset="0"/>
                  <a:cs typeface="Consolas" charset="0"/>
                </a:rPr>
              </a:b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client_secret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=</a:t>
              </a:r>
              <a:r>
                <a:rPr lang="mr-IN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&amp;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grant_type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=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authorization_code</a:t>
              </a:r>
              <a:endParaRPr lang="en-US" dirty="0" smtClean="0">
                <a:latin typeface="Consolas" charset="0"/>
                <a:ea typeface="Consolas" charset="0"/>
                <a:cs typeface="Consolas" charset="0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7240507" y="5441333"/>
            <a:ext cx="3434158" cy="1411591"/>
            <a:chOff x="9244948" y="967727"/>
            <a:chExt cx="3434158" cy="1411591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244948" y="967727"/>
              <a:ext cx="1322263" cy="1411591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>
              <a:off x="10246249" y="1357782"/>
              <a:ext cx="24328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mtClean="0"/>
                <a:t>Parameter validation</a:t>
              </a:r>
              <a:r>
                <a:rPr lang="mr-IN" dirty="0" smtClean="0"/>
                <a:t>…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866314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Authorization Code Grant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086466" y="1825626"/>
            <a:ext cx="3267334" cy="141087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 smtClean="0">
                <a:solidFill>
                  <a:sysClr val="windowText" lastClr="000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TweetFaceGram</a:t>
            </a:r>
            <a:r>
              <a:rPr lang="en-US" sz="2800" dirty="0" smtClean="0">
                <a:solidFill>
                  <a:sysClr val="windowText" lastClr="000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®</a:t>
            </a:r>
            <a:endParaRPr lang="en-US" sz="2800" dirty="0">
              <a:solidFill>
                <a:sysClr val="windowText" lastClr="000000"/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58915"/>
            <a:ext cx="2329796" cy="37835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4885" y="5308048"/>
            <a:ext cx="868915" cy="868915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5242492" y="3303157"/>
            <a:ext cx="7291976" cy="1938230"/>
            <a:chOff x="2459265" y="-231638"/>
            <a:chExt cx="7291976" cy="1938230"/>
          </a:xfrm>
        </p:grpSpPr>
        <p:cxnSp>
          <p:nvCxnSpPr>
            <p:cNvPr id="15" name="Straight Arrow Connector 14"/>
            <p:cNvCxnSpPr/>
            <p:nvPr/>
          </p:nvCxnSpPr>
          <p:spPr>
            <a:xfrm>
              <a:off x="7291487" y="-231638"/>
              <a:ext cx="844628" cy="1938230"/>
            </a:xfrm>
            <a:prstGeom prst="straightConnector1">
              <a:avLst/>
            </a:prstGeom>
            <a:ln w="38100">
              <a:headEnd type="arrow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2459265" y="722243"/>
              <a:ext cx="729197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HTTP/1.1 200 OK</a:t>
              </a:r>
            </a:p>
            <a:p>
              <a:endParaRPr lang="en-US" dirty="0">
                <a:latin typeface="Consolas" charset="0"/>
                <a:ea typeface="Consolas" charset="0"/>
                <a:cs typeface="Consolas" charset="0"/>
              </a:endParaRPr>
            </a:p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{"access_token":"</a:t>
              </a:r>
              <a:r>
                <a:rPr lang="en-US" b="1" dirty="0" err="1" smtClean="0">
                  <a:latin typeface="Consolas" charset="0"/>
                  <a:ea typeface="Consolas" charset="0"/>
                  <a:cs typeface="Consolas" charset="0"/>
                </a:rPr>
                <a:t>eyJhbGci</a:t>
              </a:r>
              <a:r>
                <a:rPr lang="mr-IN" b="1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","scope":"</a:t>
              </a:r>
              <a:r>
                <a:rPr lang="mr-IN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",</a:t>
              </a:r>
              <a:r>
                <a:rPr lang="mr-IN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}</a:t>
              </a:r>
              <a:endParaRPr lang="en-US" dirty="0">
                <a:latin typeface="Consolas" charset="0"/>
                <a:ea typeface="Consolas" charset="0"/>
                <a:cs typeface="Consolas" charset="0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3120222" y="2269399"/>
            <a:ext cx="7021517" cy="1670684"/>
            <a:chOff x="3462038" y="-30089"/>
            <a:chExt cx="7021517" cy="1670684"/>
          </a:xfrm>
        </p:grpSpPr>
        <p:cxnSp>
          <p:nvCxnSpPr>
            <p:cNvPr id="13" name="Straight Arrow Connector 12"/>
            <p:cNvCxnSpPr/>
            <p:nvPr/>
          </p:nvCxnSpPr>
          <p:spPr>
            <a:xfrm flipV="1">
              <a:off x="3462038" y="-30089"/>
              <a:ext cx="4825434" cy="1670684"/>
            </a:xfrm>
            <a:prstGeom prst="straightConnector1">
              <a:avLst/>
            </a:prstGeom>
            <a:ln w="38100">
              <a:headEnd type="arrow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 rot="20424489">
              <a:off x="3765096" y="407044"/>
              <a:ext cx="671845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HTTP/1.1 302 Redirect</a:t>
              </a:r>
            </a:p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Location: /home</a:t>
              </a:r>
            </a:p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Set-Cookie: </a:t>
              </a:r>
              <a:r>
                <a:rPr lang="en-US" b="1" dirty="0" smtClean="0">
                  <a:latin typeface="Consolas" charset="0"/>
                  <a:ea typeface="Consolas" charset="0"/>
                  <a:cs typeface="Consolas" charset="0"/>
                </a:rPr>
                <a:t>JSESSIONID=f1eabc</a:t>
              </a:r>
              <a:r>
                <a:rPr lang="mr-IN" b="1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endParaRPr lang="en-US" b="1" dirty="0" smtClean="0">
                <a:latin typeface="Consolas" charset="0"/>
                <a:ea typeface="Consolas" charset="0"/>
                <a:cs typeface="Consolas" charset="0"/>
              </a:endParaRPr>
            </a:p>
            <a:p>
              <a:endParaRPr lang="en-US" dirty="0" smtClean="0">
                <a:latin typeface="Consolas" charset="0"/>
                <a:ea typeface="Consolas" charset="0"/>
                <a:cs typeface="Consolas" charset="0"/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3076307" y="2182507"/>
            <a:ext cx="7000250" cy="1670684"/>
            <a:chOff x="3370349" y="-30089"/>
            <a:chExt cx="7000250" cy="1670684"/>
          </a:xfrm>
        </p:grpSpPr>
        <p:cxnSp>
          <p:nvCxnSpPr>
            <p:cNvPr id="25" name="Straight Arrow Connector 24"/>
            <p:cNvCxnSpPr/>
            <p:nvPr/>
          </p:nvCxnSpPr>
          <p:spPr>
            <a:xfrm flipV="1">
              <a:off x="3462038" y="-30089"/>
              <a:ext cx="4825434" cy="1670684"/>
            </a:xfrm>
            <a:prstGeom prst="straightConnector1">
              <a:avLst/>
            </a:prstGeom>
            <a:ln w="38100"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9" name="TextBox 28"/>
            <p:cNvSpPr txBox="1"/>
            <p:nvPr/>
          </p:nvSpPr>
          <p:spPr>
            <a:xfrm rot="20488087">
              <a:off x="3370349" y="479440"/>
              <a:ext cx="70002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GET</a:t>
              </a:r>
              <a:r>
                <a:rPr lang="is-IS" dirty="0"/>
                <a:t>   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/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callback?</a:t>
              </a:r>
              <a:r>
                <a:rPr lang="en-US" b="1" dirty="0" err="1" smtClean="0">
                  <a:latin typeface="Consolas" charset="0"/>
                  <a:ea typeface="Consolas" charset="0"/>
                  <a:cs typeface="Consolas" charset="0"/>
                </a:rPr>
                <a:t>code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=ab1Yz</a:t>
              </a:r>
              <a:r>
                <a:rPr lang="mr-IN" b="1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 HTTP/1.1</a:t>
              </a:r>
              <a:br>
                <a:rPr lang="en-US" dirty="0" smtClean="0">
                  <a:latin typeface="Consolas" charset="0"/>
                  <a:ea typeface="Consolas" charset="0"/>
                  <a:cs typeface="Consolas" charset="0"/>
                </a:rPr>
              </a:b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Host: 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tfg.com</a:t>
              </a:r>
              <a:endParaRPr lang="en-US" dirty="0" smtClean="0">
                <a:latin typeface="Consolas" charset="0"/>
                <a:ea typeface="Consolas" charset="0"/>
                <a:cs typeface="Consolas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11292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Authorization Code Grant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086466" y="1825626"/>
            <a:ext cx="3267334" cy="141087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 smtClean="0">
                <a:solidFill>
                  <a:sysClr val="windowText" lastClr="000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TweetFaceGram</a:t>
            </a:r>
            <a:r>
              <a:rPr lang="en-US" sz="2800" dirty="0" smtClean="0">
                <a:solidFill>
                  <a:sysClr val="windowText" lastClr="000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®</a:t>
            </a:r>
            <a:endParaRPr lang="en-US" sz="2800" dirty="0">
              <a:solidFill>
                <a:sysClr val="windowText" lastClr="000000"/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58915"/>
            <a:ext cx="2329796" cy="37835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4885" y="5308048"/>
            <a:ext cx="868915" cy="868915"/>
          </a:xfrm>
          <a:prstGeom prst="rect">
            <a:avLst/>
          </a:prstGeom>
        </p:spPr>
      </p:pic>
      <p:grpSp>
        <p:nvGrpSpPr>
          <p:cNvPr id="24" name="Group 23"/>
          <p:cNvGrpSpPr/>
          <p:nvPr/>
        </p:nvGrpSpPr>
        <p:grpSpPr>
          <a:xfrm>
            <a:off x="3076307" y="2182507"/>
            <a:ext cx="7000250" cy="1760667"/>
            <a:chOff x="3370349" y="-30089"/>
            <a:chExt cx="7000250" cy="1760667"/>
          </a:xfrm>
        </p:grpSpPr>
        <p:cxnSp>
          <p:nvCxnSpPr>
            <p:cNvPr id="25" name="Straight Arrow Connector 24"/>
            <p:cNvCxnSpPr/>
            <p:nvPr/>
          </p:nvCxnSpPr>
          <p:spPr>
            <a:xfrm flipV="1">
              <a:off x="3462038" y="-30089"/>
              <a:ext cx="4825434" cy="1670684"/>
            </a:xfrm>
            <a:prstGeom prst="straightConnector1">
              <a:avLst/>
            </a:prstGeom>
            <a:ln w="38100"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9" name="TextBox 28"/>
            <p:cNvSpPr txBox="1"/>
            <p:nvPr/>
          </p:nvSpPr>
          <p:spPr>
            <a:xfrm rot="20488087">
              <a:off x="3370349" y="530249"/>
              <a:ext cx="700025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POST /new HTTP/1.1</a:t>
              </a:r>
            </a:p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Cookie: </a:t>
              </a:r>
              <a:r>
                <a:rPr lang="en-US" b="1" dirty="0" smtClean="0">
                  <a:latin typeface="Consolas" charset="0"/>
                  <a:ea typeface="Consolas" charset="0"/>
                  <a:cs typeface="Consolas" charset="0"/>
                </a:rPr>
                <a:t>JSESSIONID=f1eabc</a:t>
              </a:r>
              <a:r>
                <a:rPr lang="mr-IN" b="1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 </a:t>
              </a:r>
            </a:p>
            <a:p>
              <a:endParaRPr lang="en-US" dirty="0">
                <a:latin typeface="Consolas" charset="0"/>
                <a:ea typeface="Consolas" charset="0"/>
                <a:cs typeface="Consolas" charset="0"/>
              </a:endParaRPr>
            </a:p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text=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lorem+ipsum</a:t>
              </a:r>
              <a:r>
                <a:rPr lang="mr-IN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endParaRPr lang="en-US" dirty="0" smtClean="0">
                <a:latin typeface="Consolas" charset="0"/>
                <a:ea typeface="Consolas" charset="0"/>
                <a:cs typeface="Consolas" charset="0"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6533293" y="3236496"/>
            <a:ext cx="7000250" cy="2071552"/>
            <a:chOff x="6470692" y="-865414"/>
            <a:chExt cx="7000250" cy="2071552"/>
          </a:xfrm>
        </p:grpSpPr>
        <p:cxnSp>
          <p:nvCxnSpPr>
            <p:cNvPr id="18" name="Straight Arrow Connector 17"/>
            <p:cNvCxnSpPr>
              <a:stCxn id="20" idx="2"/>
            </p:cNvCxnSpPr>
            <p:nvPr/>
          </p:nvCxnSpPr>
          <p:spPr>
            <a:xfrm>
              <a:off x="9657532" y="-865414"/>
              <a:ext cx="1075273" cy="2071552"/>
            </a:xfrm>
            <a:prstGeom prst="straightConnector1">
              <a:avLst/>
            </a:prstGeom>
            <a:ln w="38100"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6470692" y="127248"/>
              <a:ext cx="700025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POST</a:t>
              </a:r>
              <a:r>
                <a:rPr lang="is-IS" dirty="0"/>
                <a:t>  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/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api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/v1/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newPost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 HTTP/1.1</a:t>
              </a:r>
              <a:br>
                <a:rPr lang="en-US" dirty="0" smtClean="0">
                  <a:latin typeface="Consolas" charset="0"/>
                  <a:ea typeface="Consolas" charset="0"/>
                  <a:cs typeface="Consolas" charset="0"/>
                </a:rPr>
              </a:b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Host: 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facebook.com</a:t>
              </a:r>
              <a:endParaRPr lang="en-US" dirty="0" smtClean="0">
                <a:latin typeface="Consolas" charset="0"/>
                <a:ea typeface="Consolas" charset="0"/>
                <a:cs typeface="Consolas" charset="0"/>
              </a:endParaRPr>
            </a:p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Authorization: </a:t>
              </a:r>
              <a:r>
                <a:rPr lang="en-US" b="1" dirty="0" smtClean="0">
                  <a:latin typeface="Consolas" charset="0"/>
                  <a:ea typeface="Consolas" charset="0"/>
                  <a:cs typeface="Consolas" charset="0"/>
                </a:rPr>
                <a:t>bearer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 </a:t>
              </a:r>
              <a:r>
                <a:rPr lang="en-US" b="1" dirty="0" err="1" smtClean="0">
                  <a:latin typeface="Consolas" charset="0"/>
                  <a:ea typeface="Consolas" charset="0"/>
                  <a:cs typeface="Consolas" charset="0"/>
                </a:rPr>
                <a:t>eyJhbGci</a:t>
              </a:r>
              <a:r>
                <a:rPr lang="mr-IN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endParaRPr lang="en-US" dirty="0" smtClean="0">
                <a:latin typeface="Consolas" charset="0"/>
                <a:ea typeface="Consolas" charset="0"/>
                <a:cs typeface="Consolas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35688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Authorization Code Grant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422835" cy="4761787"/>
          </a:xfrm>
        </p:spPr>
        <p:txBody>
          <a:bodyPr>
            <a:normAutofit/>
          </a:bodyPr>
          <a:lstStyle/>
          <a:p>
            <a:r>
              <a:rPr lang="en-US" dirty="0" smtClean="0"/>
              <a:t>End-user is not exposed to the access token but rather to a </a:t>
            </a:r>
            <a:r>
              <a:rPr lang="en-US" b="1" dirty="0" smtClean="0"/>
              <a:t>temporary one time code</a:t>
            </a:r>
          </a:p>
          <a:p>
            <a:endParaRPr lang="en-US" dirty="0"/>
          </a:p>
          <a:p>
            <a:r>
              <a:rPr lang="en-US" dirty="0" smtClean="0"/>
              <a:t>End-user (bob) </a:t>
            </a:r>
            <a:r>
              <a:rPr lang="en-US" dirty="0" smtClean="0"/>
              <a:t>sees the cookie, </a:t>
            </a:r>
            <a:r>
              <a:rPr lang="en-US" dirty="0" smtClean="0"/>
              <a:t>client (</a:t>
            </a:r>
            <a:r>
              <a:rPr lang="en-US" dirty="0" err="1" smtClean="0"/>
              <a:t>tfg.com</a:t>
            </a:r>
            <a:r>
              <a:rPr lang="en-US" dirty="0" smtClean="0"/>
              <a:t>) </a:t>
            </a:r>
            <a:r>
              <a:rPr lang="en-US" dirty="0" smtClean="0"/>
              <a:t>sees the token</a:t>
            </a:r>
          </a:p>
          <a:p>
            <a:endParaRPr lang="en-US" dirty="0"/>
          </a:p>
          <a:p>
            <a:r>
              <a:rPr lang="en-US" dirty="0" smtClean="0"/>
              <a:t>The client </a:t>
            </a:r>
            <a:r>
              <a:rPr lang="en-US" dirty="0" smtClean="0"/>
              <a:t>gets </a:t>
            </a:r>
            <a:r>
              <a:rPr lang="en-US" dirty="0" smtClean="0"/>
              <a:t>to say when the end-user’s session ends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9591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Password Grant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422835" cy="4761787"/>
          </a:xfrm>
        </p:spPr>
        <p:txBody>
          <a:bodyPr>
            <a:normAutofit/>
          </a:bodyPr>
          <a:lstStyle/>
          <a:p>
            <a:endParaRPr lang="en-US" dirty="0" smtClean="0"/>
          </a:p>
          <a:p>
            <a:pPr marL="0" indent="0">
              <a:buNone/>
            </a:pP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	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POST 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oauth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/token HTTP/1.1</a:t>
            </a: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	host: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facebook.com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client_id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mr-IN" dirty="0" smtClean="0"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&amp;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client_secret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mr-IN" dirty="0" smtClean="0"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&amp;username=</a:t>
            </a:r>
            <a:r>
              <a:rPr lang="mr-IN" dirty="0" smtClean="0"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&amp;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	password=</a:t>
            </a:r>
            <a:r>
              <a:rPr lang="mr-IN" dirty="0" smtClean="0"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&amp;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grant_type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=password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8896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Client Credentials Grant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422835" cy="4761787"/>
          </a:xfrm>
        </p:spPr>
        <p:txBody>
          <a:bodyPr>
            <a:normAutofit/>
          </a:bodyPr>
          <a:lstStyle/>
          <a:p>
            <a:endParaRPr lang="en-US" dirty="0" smtClean="0"/>
          </a:p>
          <a:p>
            <a:pPr marL="0" indent="0">
              <a:buNone/>
            </a:pP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	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POST 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oauth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/token HTTP/1.1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host: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facebook.com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client_id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mr-IN" dirty="0" smtClean="0"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&amp;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client_secret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mr-IN" dirty="0" smtClean="0"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&amp;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grant_type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client_credentials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7556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Attacking OAuth Grants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422835" cy="47617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The attacker want to act on behalf of victim users</a:t>
            </a:r>
          </a:p>
          <a:p>
            <a:endParaRPr lang="en-US" dirty="0"/>
          </a:p>
          <a:p>
            <a:r>
              <a:rPr lang="en-US" dirty="0" smtClean="0"/>
              <a:t>Stealing a </a:t>
            </a:r>
            <a:r>
              <a:rPr lang="en-US" b="1" dirty="0" smtClean="0"/>
              <a:t>token </a:t>
            </a:r>
            <a:r>
              <a:rPr lang="en-US" dirty="0" smtClean="0"/>
              <a:t>will grant the attacker access to the victim’s protected resources</a:t>
            </a:r>
          </a:p>
          <a:p>
            <a:pPr lvl="1"/>
            <a:endParaRPr lang="en-US" b="1" dirty="0"/>
          </a:p>
          <a:p>
            <a:r>
              <a:rPr lang="en-US" dirty="0" smtClean="0"/>
              <a:t>Stealing an </a:t>
            </a:r>
            <a:r>
              <a:rPr lang="en-US" b="1" dirty="0" smtClean="0"/>
              <a:t>authorization</a:t>
            </a:r>
            <a:r>
              <a:rPr lang="en-US" dirty="0" smtClean="0"/>
              <a:t> </a:t>
            </a:r>
            <a:r>
              <a:rPr lang="en-US" b="1" dirty="0" smtClean="0"/>
              <a:t>code</a:t>
            </a:r>
            <a:r>
              <a:rPr lang="en-US" dirty="0" smtClean="0"/>
              <a:t> will grant the attacker a valid session as the victim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6023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Optional Implementation Ideas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617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 smtClean="0">
                <a:solidFill>
                  <a:sysClr val="windowText" lastClr="000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TweetFaceGram</a:t>
            </a:r>
            <a:r>
              <a:rPr lang="en-US" dirty="0" smtClean="0"/>
              <a:t>® needs permissions </a:t>
            </a:r>
          </a:p>
          <a:p>
            <a:endParaRPr lang="en-US" dirty="0" smtClean="0">
              <a:solidFill>
                <a:sysClr val="windowText" lastClr="000000"/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  <a:p>
            <a:r>
              <a:rPr lang="en-US" dirty="0" err="1" smtClean="0">
                <a:solidFill>
                  <a:sysClr val="windowText" lastClr="000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TweetFaceGram</a:t>
            </a:r>
            <a:r>
              <a:rPr lang="en-US" dirty="0" smtClean="0"/>
              <a:t>® can ask their customers to give up their credentials to all social networks</a:t>
            </a:r>
          </a:p>
          <a:p>
            <a:endParaRPr lang="en-US" dirty="0"/>
          </a:p>
          <a:p>
            <a:r>
              <a:rPr lang="en-US" dirty="0" err="1" smtClean="0">
                <a:solidFill>
                  <a:sysClr val="windowText" lastClr="000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TweetFaceGram</a:t>
            </a:r>
            <a:r>
              <a:rPr lang="en-US" dirty="0" smtClean="0"/>
              <a:t>® can ask Tweeter, Facebook and Instagram to give them administrative access 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55269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Attacking OAuth Grants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422835" cy="47617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So, let’s </a:t>
            </a:r>
            <a:r>
              <a:rPr lang="en-US" dirty="0" smtClean="0"/>
              <a:t>revisit the OAuth Authorization Request: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 smtClean="0"/>
              <a:t>	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https://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facebook.com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oauth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/authorize?</a:t>
            </a: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client_id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mr-IN" dirty="0" smtClean="0"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&amp;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response_type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mr-IN" dirty="0" smtClean="0"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&amp;scope=</a:t>
            </a:r>
            <a:r>
              <a:rPr lang="mr-IN" dirty="0" smtClean="0"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&amp;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redirect_uri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=https://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tfg.com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/callback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098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Attacking OAuth Grants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979989" cy="51790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sym typeface="Wingdings"/>
              </a:rPr>
              <a:t>And try to tamper with the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  <a:sym typeface="Wingdings"/>
              </a:rPr>
              <a:t>redirect_uri</a:t>
            </a:r>
            <a:r>
              <a:rPr lang="en-US" dirty="0" smtClean="0">
                <a:sym typeface="Wingdings"/>
              </a:rPr>
              <a:t> parameter: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	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https://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facebook.com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oauth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/authorize?</a:t>
            </a: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client_id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mr-IN" dirty="0" smtClean="0"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&amp;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response_type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mr-IN" dirty="0" smtClean="0"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&amp;scope=</a:t>
            </a:r>
            <a:r>
              <a:rPr lang="mr-IN" dirty="0" smtClean="0"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&amp;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redirect_uri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https://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attacker.com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/callback</a:t>
            </a:r>
          </a:p>
          <a:p>
            <a:pPr marL="0" indent="0">
              <a:buNone/>
            </a:pPr>
            <a:endParaRPr lang="en-US" b="1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What </a:t>
            </a:r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happens </a:t>
            </a:r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if the Authorization Server agrees to </a:t>
            </a:r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redirect?</a:t>
            </a:r>
          </a:p>
          <a:p>
            <a:pPr marL="0" indent="0">
              <a:buNone/>
            </a:pPr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What 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happens if </a:t>
            </a:r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a victim clicks this as a </a:t>
            </a:r>
            <a:r>
              <a:rPr lang="en-US" dirty="0" smtClean="0">
                <a:latin typeface="Calibri" charset="0"/>
                <a:ea typeface="Calibri" charset="0"/>
                <a:cs typeface="Calibri" charset="0"/>
                <a:hlinkClick r:id="rId2"/>
              </a:rPr>
              <a:t>link</a:t>
            </a:r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?</a:t>
            </a:r>
          </a:p>
          <a:p>
            <a:pPr marL="0" indent="0">
              <a:buNone/>
            </a:pPr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This is called an OAuth open-redirect</a:t>
            </a:r>
            <a:endParaRPr lang="en-US" dirty="0">
              <a:latin typeface="Calibri" charset="0"/>
              <a:ea typeface="Calibri" charset="0"/>
              <a:cs typeface="Calibri" charset="0"/>
            </a:endParaRPr>
          </a:p>
          <a:p>
            <a:pPr marL="0" indent="0">
              <a:buNone/>
            </a:pPr>
            <a:endParaRPr lang="en-US" dirty="0" smtClean="0">
              <a:latin typeface="Calibri" charset="0"/>
              <a:ea typeface="Calibri" charset="0"/>
              <a:cs typeface="Calibri" charset="0"/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6078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Attacking OAuth Grants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422835" cy="47617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</a:t>
            </a:r>
            <a:r>
              <a:rPr lang="en-US" dirty="0" smtClean="0"/>
              <a:t>an </a:t>
            </a:r>
            <a:r>
              <a:rPr lang="en-US" dirty="0" smtClean="0"/>
              <a:t>this </a:t>
            </a:r>
            <a:r>
              <a:rPr lang="en-US" b="1" dirty="0" smtClean="0"/>
              <a:t>truly</a:t>
            </a:r>
            <a:r>
              <a:rPr lang="en-US" dirty="0" smtClean="0"/>
              <a:t> be exploited?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Remember the last step in OAuth Authorization Code Grant:</a:t>
            </a:r>
          </a:p>
          <a:p>
            <a:pPr marL="457200" lvl="1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POST 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oauth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/token HTTP/1.1</a:t>
            </a:r>
          </a:p>
          <a:p>
            <a:pPr marL="457200" lvl="1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Host: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facebook.com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marL="457200" lvl="1" indent="0">
              <a:buNone/>
            </a:pP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marL="457200" lvl="1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code=</a:t>
            </a:r>
            <a:r>
              <a:rPr lang="mr-IN" dirty="0" smtClean="0"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&amp;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redirect_uri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https://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tfg.com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/callback</a:t>
            </a:r>
          </a:p>
          <a:p>
            <a:pPr marL="457200" lvl="1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&amp;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client_id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mr-IN" dirty="0" smtClean="0"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&amp;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client_secret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mr-IN" dirty="0" smtClean="0"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&amp;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grant_type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mr-IN" dirty="0" smtClean="0">
                <a:latin typeface="Consolas" charset="0"/>
                <a:ea typeface="Consolas" charset="0"/>
                <a:cs typeface="Consolas" charset="0"/>
              </a:rPr>
              <a:t>…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marL="457200" lvl="1" indent="0">
              <a:buNone/>
            </a:pPr>
            <a:endParaRPr lang="en-US" b="1" dirty="0" smtClean="0">
              <a:latin typeface="Consolas" charset="0"/>
              <a:ea typeface="Consolas" charset="0"/>
              <a:cs typeface="Consolas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6049617" y="3293687"/>
            <a:ext cx="3434158" cy="1411591"/>
            <a:chOff x="9244948" y="967727"/>
            <a:chExt cx="3434158" cy="1411591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244948" y="967727"/>
              <a:ext cx="1322263" cy="1411591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10246249" y="1357782"/>
              <a:ext cx="24328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mtClean="0"/>
                <a:t>Parameter validation</a:t>
              </a:r>
              <a:r>
                <a:rPr lang="mr-IN" dirty="0" smtClean="0"/>
                <a:t>…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642709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Attacking OAuth Grants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422835" cy="47617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The AS makes sure that the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redirect_uri</a:t>
            </a:r>
            <a:r>
              <a:rPr lang="en-US" dirty="0" smtClean="0"/>
              <a:t> in the Authorization Request:</a:t>
            </a: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	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GET 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oauth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/authorize?</a:t>
            </a: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client_id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mr-IN" dirty="0" smtClean="0"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&amp;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response_type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mr-IN" dirty="0" smtClean="0"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&amp;scope=</a:t>
            </a:r>
            <a:r>
              <a:rPr lang="mr-IN" dirty="0" smtClean="0"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&amp;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redirect_uri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https://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attacker.com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/callback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447624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Attacking OAuth Grants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422835" cy="47617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Matches the one in the Token Request:</a:t>
            </a: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	</a:t>
            </a:r>
          </a:p>
          <a:p>
            <a:pPr marL="457200" lvl="1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	POST /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oauth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/token HTTP/1.1</a:t>
            </a:r>
          </a:p>
          <a:p>
            <a:pPr marL="457200" lvl="1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	Host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: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facebook.com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marL="457200" lvl="1" indent="0">
              <a:buNone/>
            </a:pP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marL="457200" lvl="1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	code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mr-IN" dirty="0"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&amp;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redirect_uri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https://</a:t>
            </a:r>
            <a:r>
              <a:rPr lang="en-US" b="1" dirty="0" err="1">
                <a:latin typeface="Consolas" charset="0"/>
                <a:ea typeface="Consolas" charset="0"/>
                <a:cs typeface="Consolas" charset="0"/>
              </a:rPr>
              <a:t>tfg.com</a:t>
            </a: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/callback</a:t>
            </a:r>
          </a:p>
          <a:p>
            <a:pPr marL="457200" lvl="1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	&amp;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client_id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mr-IN" dirty="0"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&amp;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client_secret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mr-IN" dirty="0"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&amp;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grant_type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mr-IN" dirty="0">
                <a:latin typeface="Consolas" charset="0"/>
                <a:ea typeface="Consolas" charset="0"/>
                <a:cs typeface="Consolas" charset="0"/>
              </a:rPr>
              <a:t>…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1392380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Attacking OAuth Grants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422835" cy="47617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Possible </a:t>
            </a:r>
            <a:r>
              <a:rPr lang="en-US" dirty="0" smtClean="0"/>
              <a:t>bypass?</a:t>
            </a:r>
            <a:endParaRPr lang="en-US" dirty="0" smtClean="0"/>
          </a:p>
          <a:p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	https://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facebook.com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oauth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/authorize?</a:t>
            </a:r>
            <a:br>
              <a:rPr lang="en-US" sz="24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client_id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mr-IN" sz="2400" dirty="0" smtClean="0"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&amp;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response_type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=code&amp;</a:t>
            </a:r>
            <a:br>
              <a:rPr lang="en-US" sz="24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redirect_uri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=https://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attacker.com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/callback</a:t>
            </a:r>
          </a:p>
          <a:p>
            <a:pPr marL="0" indent="0">
              <a:buNone/>
            </a:pPr>
            <a:endParaRPr lang="en-US" b="1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en-US" b="1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endParaRPr lang="en-US" b="1" dirty="0" smtClean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454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Attacking OAuth Grants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422835" cy="47617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Possible </a:t>
            </a:r>
            <a:r>
              <a:rPr lang="en-US" dirty="0" smtClean="0"/>
              <a:t>bypass? </a:t>
            </a:r>
            <a:r>
              <a:rPr lang="en-US" dirty="0" smtClean="0"/>
              <a:t>try change response type to token</a:t>
            </a:r>
          </a:p>
          <a:p>
            <a:pPr marL="0" indent="0">
              <a:buNone/>
            </a:pP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	https://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facebook.com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oauth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/authorize?</a:t>
            </a:r>
            <a:br>
              <a:rPr lang="en-US" sz="24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client_id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mr-IN" sz="2400" dirty="0" smtClean="0"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&amp;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response_type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en-US" sz="2400" b="1" dirty="0" smtClean="0">
                <a:latin typeface="Consolas" charset="0"/>
                <a:ea typeface="Consolas" charset="0"/>
                <a:cs typeface="Consolas" charset="0"/>
              </a:rPr>
              <a:t>token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&amp;</a:t>
            </a:r>
            <a:br>
              <a:rPr lang="en-US" sz="24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redirect_uri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=https://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attacker.com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/callback</a:t>
            </a:r>
          </a:p>
          <a:p>
            <a:pPr marL="0" indent="0">
              <a:buNone/>
            </a:pPr>
            <a:endParaRPr lang="en-US" sz="2400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400" dirty="0" smtClean="0"/>
              <a:t>If the client </a:t>
            </a:r>
            <a:r>
              <a:rPr lang="en-US" sz="2400" dirty="0" smtClean="0"/>
              <a:t>was also registered with </a:t>
            </a:r>
            <a:r>
              <a:rPr lang="en-US" sz="2400" dirty="0" smtClean="0"/>
              <a:t>implicit grant, </a:t>
            </a:r>
          </a:p>
          <a:p>
            <a:pPr marL="0" indent="0">
              <a:buNone/>
            </a:pPr>
            <a:r>
              <a:rPr lang="en-US" sz="2400" dirty="0" smtClean="0"/>
              <a:t>we get a: </a:t>
            </a:r>
            <a:endParaRPr lang="en-US" sz="24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	HTTP 302 Redirect</a:t>
            </a:r>
          </a:p>
          <a:p>
            <a:pPr marL="0" indent="0">
              <a:buNone/>
            </a:pP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Location: https://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attacker.com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callback#</a:t>
            </a:r>
            <a:r>
              <a:rPr lang="en-US" sz="2400" b="1" dirty="0" err="1" smtClean="0">
                <a:latin typeface="Consolas" charset="0"/>
                <a:ea typeface="Consolas" charset="0"/>
                <a:cs typeface="Consolas" charset="0"/>
              </a:rPr>
              <a:t>token</a:t>
            </a:r>
            <a:r>
              <a:rPr lang="en-US" sz="2400" b="1" dirty="0" smtClean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en-US" sz="2400" b="1" dirty="0" err="1" smtClean="0">
                <a:latin typeface="Consolas" charset="0"/>
                <a:ea typeface="Consolas" charset="0"/>
                <a:cs typeface="Consolas" charset="0"/>
              </a:rPr>
              <a:t>eyJhbGci</a:t>
            </a:r>
            <a:r>
              <a:rPr lang="mr-IN" sz="2400" dirty="0" smtClean="0">
                <a:latin typeface="Consolas" charset="0"/>
                <a:ea typeface="Consolas" charset="0"/>
                <a:cs typeface="Consolas" charset="0"/>
              </a:rPr>
              <a:t>…</a:t>
            </a:r>
            <a:endParaRPr lang="en-US" sz="24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en-US" b="1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en-US" b="1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endParaRPr lang="en-US" b="1" dirty="0" smtClean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5" name="Explosion 1 4"/>
          <p:cNvSpPr/>
          <p:nvPr/>
        </p:nvSpPr>
        <p:spPr>
          <a:xfrm rot="396900">
            <a:off x="8592167" y="406296"/>
            <a:ext cx="3414528" cy="3414528"/>
          </a:xfrm>
          <a:prstGeom prst="irregularSeal1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b="1" dirty="0" smtClean="0">
                <a:solidFill>
                  <a:schemeClr val="tx1"/>
                </a:solidFill>
              </a:rPr>
              <a:t>Win!</a:t>
            </a:r>
            <a:endParaRPr lang="en-US" sz="5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5961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Attacking OAuth Grants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422835" cy="47617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But </a:t>
            </a:r>
            <a:r>
              <a:rPr lang="en-US" dirty="0" smtClean="0"/>
              <a:t>it’s not always </a:t>
            </a:r>
            <a:r>
              <a:rPr lang="en-US" b="1" dirty="0" smtClean="0"/>
              <a:t>that</a:t>
            </a:r>
            <a:r>
              <a:rPr lang="en-US" dirty="0" smtClean="0"/>
              <a:t> easy.</a:t>
            </a:r>
            <a:endParaRPr lang="en-US" b="1" dirty="0">
              <a:latin typeface="Consolas" charset="0"/>
              <a:ea typeface="Consolas" charset="0"/>
              <a:cs typeface="Consolas" charset="0"/>
            </a:endParaRPr>
          </a:p>
          <a:p>
            <a:endParaRPr lang="en-US" b="1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Most AS implementations require an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allowed_redirect_uris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parameter be provided as part of client registration</a:t>
            </a:r>
          </a:p>
          <a:p>
            <a:endParaRPr lang="en-US" dirty="0">
              <a:latin typeface="Calibri" charset="0"/>
              <a:ea typeface="Calibri" charset="0"/>
              <a:cs typeface="Calibri" charset="0"/>
            </a:endParaRPr>
          </a:p>
          <a:p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The AS won’t agree to redirect to a location not in this list</a:t>
            </a:r>
            <a:endParaRPr lang="en-US" dirty="0" smtClean="0"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65599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Attacking OAuth Grants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422835" cy="47617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Possible </a:t>
            </a:r>
            <a:r>
              <a:rPr lang="en-US" dirty="0" smtClean="0"/>
              <a:t>bypass? </a:t>
            </a:r>
            <a:r>
              <a:rPr lang="en-US" dirty="0" smtClean="0">
                <a:solidFill>
                  <a:schemeClr val="bg1"/>
                </a:solidFill>
              </a:rPr>
              <a:t>It is very common for developers to use wildcards in registered </a:t>
            </a:r>
            <a:r>
              <a:rPr lang="en-US" dirty="0" err="1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redirect_uri</a:t>
            </a:r>
            <a:r>
              <a:rPr lang="en-US" dirty="0" err="1" smtClean="0">
                <a:solidFill>
                  <a:schemeClr val="bg1"/>
                </a:solidFill>
              </a:rPr>
              <a:t>s</a:t>
            </a:r>
            <a:r>
              <a:rPr lang="en-US" dirty="0" smtClean="0">
                <a:solidFill>
                  <a:schemeClr val="bg1"/>
                </a:solidFill>
              </a:rPr>
              <a:t>:</a:t>
            </a:r>
          </a:p>
          <a:p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	https://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facebook.com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oauth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/authorize?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client_id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mr-IN" dirty="0" smtClean="0"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&amp;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response_type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mr-IN" dirty="0" smtClean="0"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&amp;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redirect_uri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=https://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tfg.com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/callback</a:t>
            </a:r>
          </a:p>
          <a:p>
            <a:endParaRPr lang="en-US" b="1" dirty="0" smtClean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84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Attacking OAuth Grants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422835" cy="47617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Possible </a:t>
            </a:r>
            <a:r>
              <a:rPr lang="en-US" dirty="0" smtClean="0"/>
              <a:t>bypass? developers sometimes like to </a:t>
            </a:r>
            <a:r>
              <a:rPr lang="en-US" dirty="0" smtClean="0"/>
              <a:t>use </a:t>
            </a:r>
            <a:r>
              <a:rPr lang="en-US" b="1" dirty="0" smtClean="0"/>
              <a:t>wildcards</a:t>
            </a:r>
            <a:r>
              <a:rPr lang="en-US" dirty="0" smtClean="0"/>
              <a:t> in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allowed_redirect_uris</a:t>
            </a:r>
            <a:r>
              <a:rPr lang="en-US" dirty="0" smtClean="0"/>
              <a:t>:</a:t>
            </a:r>
          </a:p>
          <a:p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	https://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facebook.com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oauth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/authorize?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client_id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mr-IN" dirty="0" smtClean="0"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&amp;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response_type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mr-IN" dirty="0" smtClean="0"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&amp;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redirect_uri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=https://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tfg.com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/callback</a:t>
            </a:r>
            <a:endParaRPr lang="en-US" b="1" dirty="0" smtClean="0">
              <a:latin typeface="Consolas" charset="0"/>
              <a:ea typeface="Consolas" charset="0"/>
              <a:cs typeface="Consolas" charset="0"/>
            </a:endParaRPr>
          </a:p>
          <a:p>
            <a:endParaRPr lang="en-US" b="1" dirty="0" smtClean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3401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OAuth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61787"/>
          </a:xfrm>
        </p:spPr>
        <p:txBody>
          <a:bodyPr>
            <a:normAutofit/>
          </a:bodyPr>
          <a:lstStyle/>
          <a:p>
            <a:r>
              <a:rPr lang="en-US" dirty="0" smtClean="0"/>
              <a:t>OAuth is the industry-standard protocol of</a:t>
            </a:r>
            <a:r>
              <a:rPr lang="mr-IN" dirty="0" smtClean="0"/>
              <a:t>…</a:t>
            </a:r>
            <a:r>
              <a:rPr lang="en-US" dirty="0" smtClean="0"/>
              <a:t> well, doing just that</a:t>
            </a:r>
          </a:p>
          <a:p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138670" y="5280338"/>
            <a:ext cx="1893195" cy="2511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2267" y="2846702"/>
            <a:ext cx="2286000" cy="229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560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Attacking OAuth Grants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422835" cy="47617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Possible </a:t>
            </a:r>
            <a:r>
              <a:rPr lang="en-US" dirty="0" smtClean="0"/>
              <a:t>bypass? an example </a:t>
            </a:r>
            <a:r>
              <a:rPr lang="en-US" b="1" dirty="0" smtClean="0"/>
              <a:t>path </a:t>
            </a:r>
            <a:r>
              <a:rPr lang="en-US" b="1" dirty="0" err="1" smtClean="0"/>
              <a:t>wildcard</a:t>
            </a:r>
            <a:r>
              <a:rPr lang="en-US" dirty="0" err="1" smtClean="0"/>
              <a:t>:</a:t>
            </a:r>
            <a:r>
              <a:rPr lang="en-US" dirty="0" err="1" smtClean="0">
                <a:solidFill>
                  <a:schemeClr val="bg1"/>
                </a:solidFill>
              </a:rPr>
              <a:t>developers</a:t>
            </a:r>
            <a:r>
              <a:rPr lang="en-US" dirty="0" smtClean="0">
                <a:solidFill>
                  <a:schemeClr val="bg1"/>
                </a:solidFill>
              </a:rPr>
              <a:t> like to use </a:t>
            </a:r>
            <a:r>
              <a:rPr lang="en-US" b="1" dirty="0" smtClean="0">
                <a:solidFill>
                  <a:schemeClr val="bg1"/>
                </a:solidFill>
              </a:rPr>
              <a:t>wildcards</a:t>
            </a:r>
            <a:r>
              <a:rPr lang="en-US" dirty="0" smtClean="0">
                <a:solidFill>
                  <a:schemeClr val="bg1"/>
                </a:solidFill>
              </a:rPr>
              <a:t> in registered </a:t>
            </a:r>
            <a:r>
              <a:rPr lang="en-US" dirty="0" err="1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redirect_uri</a:t>
            </a:r>
            <a:r>
              <a:rPr lang="en-US" dirty="0" err="1" smtClean="0">
                <a:solidFill>
                  <a:schemeClr val="bg1"/>
                </a:solidFill>
              </a:rPr>
              <a:t>s</a:t>
            </a:r>
            <a:r>
              <a:rPr lang="en-US" dirty="0" smtClean="0">
                <a:solidFill>
                  <a:schemeClr val="bg1"/>
                </a:solidFill>
              </a:rPr>
              <a:t>:</a:t>
            </a:r>
            <a:endParaRPr lang="en-US" dirty="0" smtClean="0">
              <a:solidFill>
                <a:schemeClr val="bg1"/>
              </a:solidFill>
            </a:endParaRPr>
          </a:p>
          <a:p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	https://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facebook.com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oauth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/authorize?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client_id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mr-IN" dirty="0" smtClean="0"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&amp;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response_type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mr-IN" dirty="0" smtClean="0"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&amp;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redirect_uri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https://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tfg.com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/foo/bar</a:t>
            </a:r>
            <a:endParaRPr lang="en-US" b="1" dirty="0" smtClean="0">
              <a:latin typeface="Consolas" charset="0"/>
              <a:ea typeface="Consolas" charset="0"/>
              <a:cs typeface="Consolas" charset="0"/>
            </a:endParaRPr>
          </a:p>
          <a:p>
            <a:endParaRPr lang="en-US" b="1" dirty="0" smtClean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8550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Attacking OAuth Grants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422835" cy="47617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Possible </a:t>
            </a:r>
            <a:r>
              <a:rPr lang="en-US" dirty="0" smtClean="0"/>
              <a:t>bypass? An example </a:t>
            </a:r>
            <a:r>
              <a:rPr lang="en-US" b="1" dirty="0" smtClean="0"/>
              <a:t>domain </a:t>
            </a:r>
            <a:r>
              <a:rPr lang="en-US" b="1" dirty="0" err="1" smtClean="0"/>
              <a:t>wildcard</a:t>
            </a:r>
            <a:r>
              <a:rPr lang="en-US" dirty="0" err="1" smtClean="0"/>
              <a:t>:</a:t>
            </a:r>
            <a:r>
              <a:rPr lang="en-US" dirty="0" err="1" smtClean="0">
                <a:solidFill>
                  <a:schemeClr val="bg1"/>
                </a:solidFill>
              </a:rPr>
              <a:t>developers</a:t>
            </a:r>
            <a:r>
              <a:rPr lang="en-US" dirty="0" smtClean="0">
                <a:solidFill>
                  <a:schemeClr val="bg1"/>
                </a:solidFill>
              </a:rPr>
              <a:t> like to </a:t>
            </a:r>
            <a:r>
              <a:rPr lang="en-US" dirty="0" smtClean="0">
                <a:solidFill>
                  <a:schemeClr val="bg1"/>
                </a:solidFill>
              </a:rPr>
              <a:t>use </a:t>
            </a:r>
            <a:r>
              <a:rPr lang="en-US" b="1" dirty="0" smtClean="0">
                <a:solidFill>
                  <a:schemeClr val="bg1"/>
                </a:solidFill>
              </a:rPr>
              <a:t>wildcards</a:t>
            </a:r>
            <a:r>
              <a:rPr lang="en-US" dirty="0" smtClean="0">
                <a:solidFill>
                  <a:schemeClr val="bg1"/>
                </a:solidFill>
              </a:rPr>
              <a:t> in registered </a:t>
            </a:r>
            <a:r>
              <a:rPr lang="en-US" dirty="0" err="1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redirect_uri</a:t>
            </a:r>
            <a:r>
              <a:rPr lang="en-US" dirty="0" err="1" smtClean="0">
                <a:solidFill>
                  <a:schemeClr val="bg1"/>
                </a:solidFill>
              </a:rPr>
              <a:t>s</a:t>
            </a:r>
            <a:r>
              <a:rPr lang="en-US" dirty="0" smtClean="0">
                <a:solidFill>
                  <a:schemeClr val="bg1"/>
                </a:solidFill>
              </a:rPr>
              <a:t>:</a:t>
            </a:r>
          </a:p>
          <a:p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	https://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facebook.com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oauth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/authorize?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client_id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mr-IN" dirty="0" smtClean="0"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&amp;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response_type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mr-IN" dirty="0" smtClean="0"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&amp;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redirect_uri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https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://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subdomain.tfg.com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/callback</a:t>
            </a:r>
            <a:endParaRPr lang="en-US" b="1" dirty="0" smtClean="0">
              <a:latin typeface="Consolas" charset="0"/>
              <a:ea typeface="Consolas" charset="0"/>
              <a:cs typeface="Consolas" charset="0"/>
            </a:endParaRPr>
          </a:p>
          <a:p>
            <a:endParaRPr lang="en-US" b="1" dirty="0" smtClean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9078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Attacking OAuth Grants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422835" cy="47617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Possible </a:t>
            </a:r>
            <a:r>
              <a:rPr lang="en-US" dirty="0" smtClean="0"/>
              <a:t>bypass? An example of </a:t>
            </a:r>
            <a:r>
              <a:rPr lang="en-US" dirty="0" err="1" smtClean="0"/>
              <a:t>both:</a:t>
            </a:r>
            <a:r>
              <a:rPr lang="en-US" dirty="0" err="1" smtClean="0">
                <a:solidFill>
                  <a:schemeClr val="bg1"/>
                </a:solidFill>
              </a:rPr>
              <a:t>developers</a:t>
            </a:r>
            <a:r>
              <a:rPr lang="en-US" dirty="0" smtClean="0">
                <a:solidFill>
                  <a:schemeClr val="bg1"/>
                </a:solidFill>
              </a:rPr>
              <a:t> like to </a:t>
            </a:r>
            <a:r>
              <a:rPr lang="en-US" dirty="0" smtClean="0">
                <a:solidFill>
                  <a:schemeClr val="bg1"/>
                </a:solidFill>
              </a:rPr>
              <a:t>use </a:t>
            </a:r>
            <a:r>
              <a:rPr lang="en-US" b="1" dirty="0" smtClean="0">
                <a:solidFill>
                  <a:schemeClr val="bg1"/>
                </a:solidFill>
              </a:rPr>
              <a:t>wildcards</a:t>
            </a:r>
            <a:r>
              <a:rPr lang="en-US" dirty="0" smtClean="0">
                <a:solidFill>
                  <a:schemeClr val="bg1"/>
                </a:solidFill>
              </a:rPr>
              <a:t> in registered </a:t>
            </a:r>
            <a:r>
              <a:rPr lang="en-US" dirty="0" err="1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redirect_uri</a:t>
            </a:r>
            <a:r>
              <a:rPr lang="en-US" dirty="0" err="1" smtClean="0">
                <a:solidFill>
                  <a:schemeClr val="bg1"/>
                </a:solidFill>
              </a:rPr>
              <a:t>s</a:t>
            </a:r>
            <a:r>
              <a:rPr lang="en-US" dirty="0" smtClean="0">
                <a:solidFill>
                  <a:schemeClr val="bg1"/>
                </a:solidFill>
              </a:rPr>
              <a:t>:</a:t>
            </a:r>
          </a:p>
          <a:p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	https://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facebook.com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oauth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/authorize?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client_id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mr-IN" dirty="0" smtClean="0"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&amp;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response_type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mr-IN" dirty="0" smtClean="0"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&amp;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redirect_uri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https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://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subdomain.tfg.com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/foo/bar</a:t>
            </a:r>
            <a:endParaRPr lang="en-US" b="1" dirty="0" smtClean="0">
              <a:latin typeface="Consolas" charset="0"/>
              <a:ea typeface="Consolas" charset="0"/>
              <a:cs typeface="Consolas" charset="0"/>
            </a:endParaRPr>
          </a:p>
          <a:p>
            <a:endParaRPr lang="en-US" b="1" dirty="0" smtClean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4176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Attacking OAuth Grants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422835" cy="47617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What possible vectors does this open up?</a:t>
            </a:r>
          </a:p>
          <a:p>
            <a:endParaRPr lang="en-US" dirty="0"/>
          </a:p>
          <a:p>
            <a:r>
              <a:rPr lang="en-US" dirty="0" smtClean="0"/>
              <a:t>Redirect to a location that’s vulnerable to XSS</a:t>
            </a:r>
          </a:p>
          <a:p>
            <a:endParaRPr lang="en-US" dirty="0"/>
          </a:p>
          <a:p>
            <a:r>
              <a:rPr lang="en-US" dirty="0" smtClean="0"/>
              <a:t>Redirect to a location that allows embedding external resources and leaking the code via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Referrer</a:t>
            </a:r>
            <a:r>
              <a:rPr lang="en-US" dirty="0" smtClean="0"/>
              <a:t> </a:t>
            </a:r>
            <a:r>
              <a:rPr lang="en-US" dirty="0" smtClean="0"/>
              <a:t>header (got google analytics?)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Redirect into a location that redirects to another location </a:t>
            </a:r>
            <a:br>
              <a:rPr lang="en-US" dirty="0" smtClean="0"/>
            </a:br>
            <a:r>
              <a:rPr lang="en-US" dirty="0" smtClean="0"/>
              <a:t>(redirect inception</a:t>
            </a:r>
            <a:r>
              <a:rPr lang="mr-IN" dirty="0" smtClean="0"/>
              <a:t>…</a:t>
            </a:r>
            <a:r>
              <a:rPr lang="en-US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99567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Attacking Classic OAuth Grants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859219" cy="47617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An example of </a:t>
            </a:r>
            <a:r>
              <a:rPr lang="en-US" dirty="0" smtClean="0"/>
              <a:t>a redirect inception exploit: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https://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facebook.com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oauth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authorize?client_id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mr-IN" dirty="0" smtClean="0"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&amp;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response_type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token&amp;redirect_uri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=https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://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tfg.com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/callback</a:t>
            </a:r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694272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Attacking Classic OAuth Grants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669438" cy="47617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An example of a redirect inception exploit: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https://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facebook.com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oauth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authorize?client_id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mr-IN" dirty="0" smtClean="0"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&amp;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response_type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token&amp;redirect_uri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https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://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tfg.com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logout?return_to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=https://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attacker.com</a:t>
            </a:r>
            <a:endParaRPr lang="en-US" dirty="0"/>
          </a:p>
          <a:p>
            <a:endParaRPr lang="en-US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324730">
            <a:off x="1769790" y="4550413"/>
            <a:ext cx="8652420" cy="133832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57702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Attacking Classic OAuth Grants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422835" cy="47617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An example of a redirect inception exploit: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https://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tfg.com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logout?return_to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=https://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attacker.com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#token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eyJhbGci</a:t>
            </a:r>
            <a:r>
              <a:rPr lang="mr-IN" b="1" dirty="0" smtClean="0">
                <a:latin typeface="Consolas" charset="0"/>
                <a:ea typeface="Consolas" charset="0"/>
                <a:cs typeface="Consolas" charset="0"/>
              </a:rPr>
              <a:t>…</a:t>
            </a:r>
            <a:endParaRPr lang="en-US" b="1" dirty="0"/>
          </a:p>
          <a:p>
            <a:endParaRPr lang="en-US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324730">
            <a:off x="1769790" y="4550413"/>
            <a:ext cx="8652420" cy="133832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97513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Attacking Classic OAuth Grants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422835" cy="47617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An example of a redirect inception exploit: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https://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attacker.com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#token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eyJhbGci</a:t>
            </a:r>
            <a:r>
              <a:rPr lang="mr-IN" b="1" dirty="0" smtClean="0">
                <a:latin typeface="Consolas" charset="0"/>
                <a:ea typeface="Consolas" charset="0"/>
                <a:cs typeface="Consolas" charset="0"/>
              </a:rPr>
              <a:t>…</a:t>
            </a:r>
            <a:endParaRPr lang="en-US" b="1" dirty="0"/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324730">
            <a:off x="1769790" y="4550413"/>
            <a:ext cx="8652420" cy="133832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Explosion 1 4"/>
          <p:cNvSpPr/>
          <p:nvPr/>
        </p:nvSpPr>
        <p:spPr>
          <a:xfrm rot="396900">
            <a:off x="8298869" y="539214"/>
            <a:ext cx="3414528" cy="3414528"/>
          </a:xfrm>
          <a:prstGeom prst="irregularSeal1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solidFill>
                  <a:schemeClr val="tx1"/>
                </a:solidFill>
              </a:rPr>
              <a:t>Yet Another</a:t>
            </a:r>
          </a:p>
          <a:p>
            <a:pPr algn="ctr"/>
            <a:r>
              <a:rPr lang="en-US" sz="3600" dirty="0" smtClean="0">
                <a:solidFill>
                  <a:schemeClr val="tx1"/>
                </a:solidFill>
              </a:rPr>
              <a:t>Win!</a:t>
            </a:r>
            <a:endParaRPr lang="en-US" sz="3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87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Attacking Classic OAuth Grants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422835" cy="476178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0234" y="1825624"/>
            <a:ext cx="8073717" cy="476178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960234" y="5618391"/>
            <a:ext cx="807371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800" b="1" dirty="0" smtClean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  <a:latin typeface="Impact" charset="0"/>
                <a:ea typeface="Impact" charset="0"/>
                <a:cs typeface="Impact" charset="0"/>
              </a:rPr>
              <a:t>SIMPLY ALLOW IMPLICIT?</a:t>
            </a:r>
            <a:endParaRPr lang="en-US" sz="4800" dirty="0">
              <a:ln w="19050">
                <a:solidFill>
                  <a:schemeClr val="tx1"/>
                </a:solidFill>
              </a:ln>
              <a:solidFill>
                <a:schemeClr val="bg1"/>
              </a:solidFill>
              <a:latin typeface="Impact" charset="0"/>
              <a:ea typeface="Impact" charset="0"/>
              <a:cs typeface="Impact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960234" y="1994832"/>
            <a:ext cx="807371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800" b="1" dirty="0" smtClean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  <a:latin typeface="Impact" charset="0"/>
                <a:ea typeface="Impact" charset="0"/>
                <a:cs typeface="Impact" charset="0"/>
              </a:rPr>
              <a:t>WHAT IF ONE DOES NOT</a:t>
            </a:r>
            <a:endParaRPr lang="en-US" sz="4800" dirty="0">
              <a:ln w="19050">
                <a:solidFill>
                  <a:schemeClr val="tx1"/>
                </a:solidFill>
              </a:ln>
              <a:solidFill>
                <a:schemeClr val="bg1"/>
              </a:solidFill>
              <a:latin typeface="Impact" charset="0"/>
              <a:ea typeface="Impact" charset="0"/>
              <a:cs typeface="Impac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0280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Attacking Classic OAuth Grants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422835" cy="47617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UAA Dashboard for example will not let </a:t>
            </a:r>
            <a:r>
              <a:rPr lang="en-US" dirty="0" smtClean="0"/>
              <a:t>you use </a:t>
            </a:r>
            <a:r>
              <a:rPr lang="en-US" dirty="0" smtClean="0"/>
              <a:t>implicit with any </a:t>
            </a:r>
            <a:br>
              <a:rPr lang="en-US" dirty="0" smtClean="0"/>
            </a:br>
            <a:r>
              <a:rPr lang="en-US" dirty="0" smtClean="0"/>
              <a:t>other grant type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b="15220"/>
          <a:stretch/>
        </p:blipFill>
        <p:spPr>
          <a:xfrm>
            <a:off x="4052066" y="2760823"/>
            <a:ext cx="5478845" cy="3826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39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OAuth Works?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422835" cy="4761787"/>
          </a:xfrm>
        </p:spPr>
        <p:txBody>
          <a:bodyPr>
            <a:normAutofit/>
          </a:bodyPr>
          <a:lstStyle/>
          <a:p>
            <a:r>
              <a:rPr lang="en-US" dirty="0" smtClean="0"/>
              <a:t>OAuth defines four main </a:t>
            </a:r>
            <a:r>
              <a:rPr lang="en-US" dirty="0" smtClean="0"/>
              <a:t>“actors”:</a:t>
            </a:r>
            <a:endParaRPr lang="en-US" dirty="0" smtClean="0"/>
          </a:p>
          <a:p>
            <a:endParaRPr lang="en-US" dirty="0"/>
          </a:p>
          <a:p>
            <a:pPr lvl="1"/>
            <a:r>
              <a:rPr lang="en-US" b="1" dirty="0" smtClean="0"/>
              <a:t>Resource Owner </a:t>
            </a:r>
            <a:r>
              <a:rPr lang="mr-IN" dirty="0" smtClean="0"/>
              <a:t>–</a:t>
            </a:r>
            <a:r>
              <a:rPr lang="en-US" dirty="0" smtClean="0"/>
              <a:t> the entity that owns the protected resource</a:t>
            </a:r>
          </a:p>
          <a:p>
            <a:pPr lvl="1"/>
            <a:endParaRPr lang="en-US" dirty="0"/>
          </a:p>
          <a:p>
            <a:pPr lvl="1"/>
            <a:r>
              <a:rPr lang="en-US" b="1" dirty="0" smtClean="0"/>
              <a:t>Client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the application that wants access to the protected resource</a:t>
            </a:r>
          </a:p>
          <a:p>
            <a:pPr lvl="1"/>
            <a:endParaRPr lang="en-US" b="1" dirty="0"/>
          </a:p>
          <a:p>
            <a:pPr lvl="1"/>
            <a:r>
              <a:rPr lang="en-US" b="1" dirty="0" smtClean="0"/>
              <a:t>Resource Server </a:t>
            </a:r>
            <a:r>
              <a:rPr lang="mr-IN" dirty="0" smtClean="0"/>
              <a:t>–</a:t>
            </a:r>
            <a:r>
              <a:rPr lang="en-US" dirty="0" smtClean="0"/>
              <a:t> the server that hosts the protected resource</a:t>
            </a:r>
            <a:endParaRPr lang="en-US" b="1" dirty="0" smtClean="0"/>
          </a:p>
          <a:p>
            <a:pPr lvl="1"/>
            <a:endParaRPr lang="en-US" b="1" dirty="0"/>
          </a:p>
          <a:p>
            <a:pPr lvl="1"/>
            <a:r>
              <a:rPr lang="en-US" b="1" dirty="0" smtClean="0"/>
              <a:t>Authorization Server </a:t>
            </a:r>
            <a:r>
              <a:rPr lang="mr-IN" dirty="0" smtClean="0"/>
              <a:t>–</a:t>
            </a:r>
            <a:r>
              <a:rPr lang="en-US" dirty="0" smtClean="0"/>
              <a:t> the server that governs the access to the protected resource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415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Attacking Classic OAuth Grants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422835" cy="47617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Introducing </a:t>
            </a:r>
            <a:r>
              <a:rPr lang="en-US" dirty="0" smtClean="0"/>
              <a:t>the </a:t>
            </a:r>
            <a:r>
              <a:rPr lang="en-US" b="1" dirty="0" smtClean="0"/>
              <a:t>OpenID Connect (OIDC) </a:t>
            </a:r>
            <a:r>
              <a:rPr lang="en-US" dirty="0" smtClean="0"/>
              <a:t>specification</a:t>
            </a:r>
          </a:p>
          <a:p>
            <a:endParaRPr lang="en-US" dirty="0"/>
          </a:p>
          <a:p>
            <a:r>
              <a:rPr lang="en-US" dirty="0" smtClean="0"/>
              <a:t>It’s an authentication framework built on top of OAuth</a:t>
            </a:r>
          </a:p>
          <a:p>
            <a:endParaRPr lang="en-US" dirty="0" smtClean="0"/>
          </a:p>
          <a:p>
            <a:r>
              <a:rPr lang="en-US" dirty="0" smtClean="0"/>
              <a:t>It defines a new grant type called 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id_token</a:t>
            </a:r>
            <a:r>
              <a:rPr lang="en-US" dirty="0" smtClean="0"/>
              <a:t> which is a just a token that encodes information about the user, no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scope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6798392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Attacking Classic OAuth Grants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422835" cy="47617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https://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facebook.com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oauth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authorize?client_id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mr-IN" dirty="0" smtClean="0"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&amp;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redirect_uri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=https://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tfg.com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logout?return_to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=https://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attacker.com&amp;grant_type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=code</a:t>
            </a:r>
          </a:p>
          <a:p>
            <a:pPr marL="0" indent="0">
              <a:buNone/>
            </a:pPr>
            <a:endParaRPr lang="en-US" b="1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717669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Attacking Classic OAuth Grants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422835" cy="47617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https://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facebook.com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oauth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authorize?client_id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mr-IN" dirty="0" smtClean="0"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&amp;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redirect_uri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=https://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tfg.com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logout?return_to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=https://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attacker.com&amp;grant_type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code+id_token</a:t>
            </a:r>
            <a:endParaRPr lang="en-US" b="1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en-US" b="1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990595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Attacking Classic OAuth Grants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422835" cy="47617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https://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tfg.com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logout?return_to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=https://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attacker.com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#code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=aJz42eF</a:t>
            </a:r>
            <a:r>
              <a:rPr lang="mr-IN" b="1" dirty="0" smtClean="0"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&amp;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id_token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eyJhsx</a:t>
            </a:r>
            <a:r>
              <a:rPr lang="mr-IN" b="1" dirty="0" smtClean="0">
                <a:latin typeface="Consolas" charset="0"/>
                <a:ea typeface="Consolas" charset="0"/>
                <a:cs typeface="Consolas" charset="0"/>
              </a:rPr>
              <a:t>…</a:t>
            </a:r>
            <a:endParaRPr lang="en-US" b="1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670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Attacking Classic OAuth Grants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422835" cy="47617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https://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attacker.com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#code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=aJz42eF</a:t>
            </a:r>
            <a:r>
              <a:rPr lang="mr-IN" b="1" dirty="0" smtClean="0"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&amp;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id_token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eyJhsx</a:t>
            </a:r>
            <a:r>
              <a:rPr lang="mr-IN" b="1" dirty="0" smtClean="0">
                <a:latin typeface="Consolas" charset="0"/>
                <a:ea typeface="Consolas" charset="0"/>
                <a:cs typeface="Consolas" charset="0"/>
              </a:rPr>
              <a:t>…</a:t>
            </a:r>
            <a:endParaRPr lang="en-US" b="1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 smtClean="0"/>
              <a:t>The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id_token</a:t>
            </a:r>
            <a:r>
              <a:rPr lang="en-US" dirty="0" smtClean="0"/>
              <a:t> is </a:t>
            </a:r>
            <a:r>
              <a:rPr lang="en-US" b="1" dirty="0" smtClean="0"/>
              <a:t>usually</a:t>
            </a:r>
            <a:r>
              <a:rPr lang="en-US" dirty="0" smtClean="0"/>
              <a:t> useless (depends on the application) 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</a:t>
            </a:r>
            <a:r>
              <a:rPr lang="en-US" dirty="0" smtClean="0"/>
              <a:t>he </a:t>
            </a:r>
            <a:r>
              <a:rPr lang="en-US" dirty="0" smtClean="0"/>
              <a:t>code could be valuable</a:t>
            </a:r>
            <a:r>
              <a:rPr lang="en-US" dirty="0" smtClean="0"/>
              <a:t>!</a:t>
            </a:r>
          </a:p>
          <a:p>
            <a:pPr marL="0" indent="0">
              <a:buNone/>
            </a:pPr>
            <a:r>
              <a:rPr lang="en-US" dirty="0" smtClean="0"/>
              <a:t>(we recently discovered how, can’t tell you yet)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</p:txBody>
      </p:sp>
      <p:sp>
        <p:nvSpPr>
          <p:cNvPr id="4" name="Explosion 1 3"/>
          <p:cNvSpPr/>
          <p:nvPr/>
        </p:nvSpPr>
        <p:spPr>
          <a:xfrm rot="396900">
            <a:off x="8157489" y="3200070"/>
            <a:ext cx="3469633" cy="3469633"/>
          </a:xfrm>
          <a:prstGeom prst="irregularSeal1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solidFill>
                  <a:schemeClr val="tx1"/>
                </a:solidFill>
              </a:rPr>
              <a:t>MEGA</a:t>
            </a:r>
          </a:p>
          <a:p>
            <a:pPr algn="ctr"/>
            <a:r>
              <a:rPr lang="en-US" sz="3600" dirty="0" smtClean="0">
                <a:solidFill>
                  <a:schemeClr val="tx1"/>
                </a:solidFill>
              </a:rPr>
              <a:t>Win</a:t>
            </a:r>
            <a:r>
              <a:rPr lang="en-US" sz="3600" dirty="0" smtClean="0">
                <a:solidFill>
                  <a:schemeClr val="tx1"/>
                </a:solidFill>
              </a:rPr>
              <a:t>!!!</a:t>
            </a:r>
            <a:endParaRPr lang="en-US" sz="3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4340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Defense Against this Dark Art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422835" cy="4761787"/>
          </a:xfrm>
        </p:spPr>
        <p:txBody>
          <a:bodyPr>
            <a:normAutofit/>
          </a:bodyPr>
          <a:lstStyle/>
          <a:p>
            <a:r>
              <a:rPr lang="en-US" dirty="0" smtClean="0"/>
              <a:t>No clients with multiple grant types</a:t>
            </a:r>
          </a:p>
          <a:p>
            <a:endParaRPr lang="en-US" dirty="0" smtClean="0"/>
          </a:p>
          <a:p>
            <a:r>
              <a:rPr lang="en-US" dirty="0" smtClean="0"/>
              <a:t>No monkey business when it comes to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redirect_uri</a:t>
            </a:r>
            <a:r>
              <a:rPr lang="en-US" dirty="0" err="1" smtClean="0"/>
              <a:t>s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If possible destroy fragments on internal redirects: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	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HTTP 302 Redirect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Location: /home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#_=_</a:t>
            </a:r>
            <a:endParaRPr lang="en-US" dirty="0" smtClean="0"/>
          </a:p>
        </p:txBody>
      </p:sp>
      <p:grpSp>
        <p:nvGrpSpPr>
          <p:cNvPr id="11" name="Group 10"/>
          <p:cNvGrpSpPr/>
          <p:nvPr/>
        </p:nvGrpSpPr>
        <p:grpSpPr>
          <a:xfrm>
            <a:off x="5735783" y="4509386"/>
            <a:ext cx="5525252" cy="2078025"/>
            <a:chOff x="5735783" y="4509386"/>
            <a:chExt cx="5525252" cy="2078025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90835" y="4509386"/>
              <a:ext cx="2870200" cy="2078025"/>
            </a:xfrm>
            <a:prstGeom prst="rect">
              <a:avLst/>
            </a:prstGeom>
          </p:spPr>
        </p:pic>
        <p:cxnSp>
          <p:nvCxnSpPr>
            <p:cNvPr id="6" name="Straight Arrow Connector 5"/>
            <p:cNvCxnSpPr>
              <a:stCxn id="4" idx="1"/>
            </p:cNvCxnSpPr>
            <p:nvPr/>
          </p:nvCxnSpPr>
          <p:spPr>
            <a:xfrm flipH="1">
              <a:off x="5735783" y="5548399"/>
              <a:ext cx="2655052" cy="104257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43520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Defense Against this Dark </a:t>
            </a:r>
            <a:r>
              <a:rPr lang="en-US" dirty="0" smtClean="0"/>
              <a:t>Art </a:t>
            </a:r>
            <a:r>
              <a:rPr lang="mr-IN" dirty="0" smtClean="0"/>
              <a:t>–</a:t>
            </a:r>
            <a:r>
              <a:rPr lang="en-US" dirty="0" smtClean="0"/>
              <a:t> Cont’d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422835" cy="4761787"/>
          </a:xfrm>
        </p:spPr>
        <p:txBody>
          <a:bodyPr>
            <a:normAutofit/>
          </a:bodyPr>
          <a:lstStyle/>
          <a:p>
            <a:r>
              <a:rPr lang="en-US" dirty="0" smtClean="0"/>
              <a:t>Strongly generate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client_id</a:t>
            </a:r>
            <a:r>
              <a:rPr lang="en-US" dirty="0" smtClean="0"/>
              <a:t> and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client_secret</a:t>
            </a:r>
            <a:endParaRPr lang="en-US" b="1" dirty="0" smtClean="0">
              <a:latin typeface="Consolas" charset="0"/>
              <a:ea typeface="Consolas" charset="0"/>
              <a:cs typeface="Consolas" charset="0"/>
            </a:endParaRPr>
          </a:p>
          <a:p>
            <a:endParaRPr lang="en-US" dirty="0"/>
          </a:p>
          <a:p>
            <a:r>
              <a:rPr lang="en-US" dirty="0" smtClean="0"/>
              <a:t>Use OAuth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state</a:t>
            </a:r>
            <a:r>
              <a:rPr lang="en-US" dirty="0" smtClean="0"/>
              <a:t> </a:t>
            </a:r>
            <a:r>
              <a:rPr lang="en-US" dirty="0" smtClean="0"/>
              <a:t>tokens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737007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Authorization Code Grant with State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086466" y="1825626"/>
            <a:ext cx="3267334" cy="141087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 smtClean="0">
                <a:solidFill>
                  <a:sysClr val="windowText" lastClr="000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TweetFaceGram</a:t>
            </a:r>
            <a:r>
              <a:rPr lang="en-US" sz="2800" dirty="0" smtClean="0">
                <a:solidFill>
                  <a:sysClr val="windowText" lastClr="000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®</a:t>
            </a:r>
            <a:endParaRPr lang="en-US" sz="2800" dirty="0">
              <a:solidFill>
                <a:sysClr val="windowText" lastClr="000000"/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58915"/>
            <a:ext cx="2329796" cy="37835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4885" y="5308048"/>
            <a:ext cx="868915" cy="868915"/>
          </a:xfrm>
          <a:prstGeom prst="rect">
            <a:avLst/>
          </a:prstGeom>
        </p:spPr>
      </p:pic>
      <p:grpSp>
        <p:nvGrpSpPr>
          <p:cNvPr id="20" name="Group 19"/>
          <p:cNvGrpSpPr/>
          <p:nvPr/>
        </p:nvGrpSpPr>
        <p:grpSpPr>
          <a:xfrm>
            <a:off x="3129632" y="2531061"/>
            <a:ext cx="4918470" cy="1126934"/>
            <a:chOff x="3167996" y="2531061"/>
            <a:chExt cx="4918470" cy="1126934"/>
          </a:xfrm>
        </p:grpSpPr>
        <p:cxnSp>
          <p:nvCxnSpPr>
            <p:cNvPr id="11" name="Straight Arrow Connector 10"/>
            <p:cNvCxnSpPr>
              <a:endCxn id="4" idx="1"/>
            </p:cNvCxnSpPr>
            <p:nvPr/>
          </p:nvCxnSpPr>
          <p:spPr>
            <a:xfrm flipV="1">
              <a:off x="3167996" y="2531061"/>
              <a:ext cx="4918470" cy="840373"/>
            </a:xfrm>
            <a:prstGeom prst="straightConnector1">
              <a:avLst/>
            </a:prstGeom>
            <a:ln w="38100"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 rot="21015110">
              <a:off x="4098044" y="3011664"/>
              <a:ext cx="233148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GET / HTTP/1.1</a:t>
              </a:r>
            </a:p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Host: 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tfg.io</a:t>
              </a:r>
              <a:endParaRPr lang="en-US" dirty="0" smtClean="0">
                <a:latin typeface="Consolas" charset="0"/>
                <a:ea typeface="Consolas" charset="0"/>
                <a:cs typeface="Consolas" charset="0"/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2665379" y="2906155"/>
            <a:ext cx="8911673" cy="2031325"/>
            <a:chOff x="2665379" y="2110075"/>
            <a:chExt cx="8911673" cy="2031325"/>
          </a:xfrm>
        </p:grpSpPr>
        <p:cxnSp>
          <p:nvCxnSpPr>
            <p:cNvPr id="22" name="Straight Arrow Connector 21"/>
            <p:cNvCxnSpPr/>
            <p:nvPr/>
          </p:nvCxnSpPr>
          <p:spPr>
            <a:xfrm flipV="1">
              <a:off x="2665379" y="2490305"/>
              <a:ext cx="5335621" cy="976890"/>
            </a:xfrm>
            <a:prstGeom prst="straightConnector1">
              <a:avLst/>
            </a:prstGeom>
            <a:ln w="38100">
              <a:headEnd type="arrow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 rot="20982213">
              <a:off x="2804293" y="2110075"/>
              <a:ext cx="8772759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dirty="0" smtClean="0">
                <a:latin typeface="Consolas" charset="0"/>
                <a:ea typeface="Consolas" charset="0"/>
                <a:cs typeface="Consolas" charset="0"/>
              </a:endParaRPr>
            </a:p>
            <a:p>
              <a:endParaRPr lang="en-US" dirty="0" smtClean="0">
                <a:latin typeface="Consolas" charset="0"/>
                <a:ea typeface="Consolas" charset="0"/>
                <a:cs typeface="Consolas" charset="0"/>
              </a:endParaRPr>
            </a:p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HTTP 302 Redirect</a:t>
              </a:r>
            </a:p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Location:</a:t>
              </a:r>
              <a:r>
                <a:rPr lang="sk-SK" dirty="0"/>
                <a:t> </a:t>
              </a:r>
              <a:r>
                <a:rPr lang="sk-SK" dirty="0" err="1" smtClean="0">
                  <a:latin typeface="Consolas" charset="0"/>
                  <a:ea typeface="Consolas" charset="0"/>
                  <a:cs typeface="Consolas" charset="0"/>
                </a:rPr>
                <a:t>https</a:t>
              </a:r>
              <a:r>
                <a:rPr lang="sk-SK" dirty="0" smtClean="0">
                  <a:latin typeface="Consolas" charset="0"/>
                  <a:ea typeface="Consolas" charset="0"/>
                  <a:cs typeface="Consolas" charset="0"/>
                </a:rPr>
                <a:t>://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facebook.com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/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oauth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/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authorize?client_id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=</a:t>
              </a:r>
              <a:r>
                <a:rPr lang="mr-IN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&amp;</a:t>
              </a:r>
              <a:br>
                <a:rPr lang="en-US" dirty="0" smtClean="0">
                  <a:latin typeface="Consolas" charset="0"/>
                  <a:ea typeface="Consolas" charset="0"/>
                  <a:cs typeface="Consolas" charset="0"/>
                </a:rPr>
              </a:b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response_type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=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code&amp;scope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=</a:t>
              </a:r>
              <a:r>
                <a:rPr lang="mr-IN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&amp;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redirect_uri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=https://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tfg.io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/callback&amp;</a:t>
              </a:r>
            </a:p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state=</a:t>
              </a:r>
              <a:r>
                <a:rPr lang="mr-IN" b="1" dirty="0" smtClean="0">
                  <a:latin typeface="Consolas" charset="0"/>
                  <a:ea typeface="Consolas" charset="0"/>
                  <a:cs typeface="Consolas" charset="0"/>
                </a:rPr>
                <a:t>6a0e5172…</a:t>
              </a:r>
              <a:endParaRPr lang="en-US" b="1" dirty="0" smtClean="0">
                <a:latin typeface="Consolas" charset="0"/>
                <a:ea typeface="Consolas" charset="0"/>
                <a:cs typeface="Consolas" charset="0"/>
              </a:endParaRPr>
            </a:p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Set-Cookie: </a:t>
              </a:r>
              <a:r>
                <a:rPr lang="en-US" b="1" dirty="0" smtClean="0">
                  <a:latin typeface="Consolas" charset="0"/>
                  <a:ea typeface="Consolas" charset="0"/>
                  <a:cs typeface="Consolas" charset="0"/>
                </a:rPr>
                <a:t>JSESSIONID=f1eabc</a:t>
              </a:r>
              <a:r>
                <a:rPr lang="mr-IN" b="1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b="1" dirty="0" smtClean="0">
                  <a:latin typeface="Consolas" charset="0"/>
                  <a:ea typeface="Consolas" charset="0"/>
                  <a:cs typeface="Consolas" charset="0"/>
                </a:rPr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20362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Authorization Code Grant with State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086466" y="1825626"/>
            <a:ext cx="3267334" cy="141087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 smtClean="0">
                <a:solidFill>
                  <a:sysClr val="windowText" lastClr="000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TweetFaceGram</a:t>
            </a:r>
            <a:r>
              <a:rPr lang="en-US" sz="2800" dirty="0" smtClean="0">
                <a:solidFill>
                  <a:sysClr val="windowText" lastClr="000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®</a:t>
            </a:r>
            <a:endParaRPr lang="en-US" sz="2800" dirty="0">
              <a:solidFill>
                <a:sysClr val="windowText" lastClr="000000"/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58915"/>
            <a:ext cx="2329796" cy="37835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4885" y="5308048"/>
            <a:ext cx="868915" cy="868915"/>
          </a:xfrm>
          <a:prstGeom prst="rect">
            <a:avLst/>
          </a:prstGeom>
        </p:spPr>
      </p:pic>
      <p:grpSp>
        <p:nvGrpSpPr>
          <p:cNvPr id="26" name="Group 25"/>
          <p:cNvGrpSpPr/>
          <p:nvPr/>
        </p:nvGrpSpPr>
        <p:grpSpPr>
          <a:xfrm>
            <a:off x="3164734" y="3831029"/>
            <a:ext cx="7238747" cy="2075717"/>
            <a:chOff x="3462038" y="1640595"/>
            <a:chExt cx="7238747" cy="2075717"/>
          </a:xfrm>
        </p:grpSpPr>
        <p:cxnSp>
          <p:nvCxnSpPr>
            <p:cNvPr id="27" name="Straight Arrow Connector 26"/>
            <p:cNvCxnSpPr>
              <a:stCxn id="5" idx="3"/>
            </p:cNvCxnSpPr>
            <p:nvPr/>
          </p:nvCxnSpPr>
          <p:spPr>
            <a:xfrm>
              <a:off x="3462038" y="1640595"/>
              <a:ext cx="7238747" cy="1693278"/>
            </a:xfrm>
            <a:prstGeom prst="straightConnector1">
              <a:avLst/>
            </a:prstGeom>
            <a:ln w="38100"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 rot="791928">
              <a:off x="3581285" y="2238984"/>
              <a:ext cx="7000250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dirty="0" smtClean="0">
                <a:latin typeface="Consolas" charset="0"/>
                <a:ea typeface="Consolas" charset="0"/>
                <a:cs typeface="Consolas" charset="0"/>
              </a:endParaRPr>
            </a:p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GET</a:t>
              </a:r>
              <a:r>
                <a:rPr lang="is-IS" dirty="0" smtClean="0"/>
                <a:t>   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/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oauth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/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authorize?client_id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=</a:t>
              </a:r>
              <a:r>
                <a:rPr lang="mr-IN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&amp;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response_type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=code&amp;</a:t>
              </a:r>
              <a:br>
                <a:rPr lang="en-US" dirty="0" smtClean="0">
                  <a:latin typeface="Consolas" charset="0"/>
                  <a:ea typeface="Consolas" charset="0"/>
                  <a:cs typeface="Consolas" charset="0"/>
                </a:rPr>
              </a:b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scope=</a:t>
              </a:r>
              <a:r>
                <a:rPr lang="mr-IN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&amp;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redirect_uri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=https://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tfg.io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/callback&amp;</a:t>
              </a:r>
            </a:p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state=</a:t>
              </a:r>
              <a:r>
                <a:rPr lang="mr-IN" b="1" dirty="0" smtClean="0">
                  <a:latin typeface="Consolas" charset="0"/>
                  <a:ea typeface="Consolas" charset="0"/>
                  <a:cs typeface="Consolas" charset="0"/>
                </a:rPr>
                <a:t>6a0e5172…</a:t>
              </a:r>
              <a:r>
                <a:rPr lang="en-US" b="1" dirty="0" smtClean="0">
                  <a:latin typeface="Consolas" charset="0"/>
                  <a:ea typeface="Consolas" charset="0"/>
                  <a:cs typeface="Consolas" charset="0"/>
                </a:rPr>
                <a:t> 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HTTP/1.1</a:t>
              </a:r>
              <a:br>
                <a:rPr lang="en-US" dirty="0" smtClean="0">
                  <a:latin typeface="Consolas" charset="0"/>
                  <a:ea typeface="Consolas" charset="0"/>
                  <a:cs typeface="Consolas" charset="0"/>
                </a:rPr>
              </a:b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Host: 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facebook.com</a:t>
              </a:r>
              <a:endParaRPr lang="en-US" dirty="0" smtClean="0">
                <a:latin typeface="Consolas" charset="0"/>
                <a:ea typeface="Consolas" charset="0"/>
                <a:cs typeface="Consolas" charset="0"/>
              </a:endParaRPr>
            </a:p>
          </p:txBody>
        </p:sp>
      </p:grpSp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4"/>
          <a:srcRect l="29341" t="16395" r="31844" b="13972"/>
          <a:stretch/>
        </p:blipFill>
        <p:spPr>
          <a:xfrm>
            <a:off x="3274291" y="2068165"/>
            <a:ext cx="2689781" cy="280373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grpSp>
        <p:nvGrpSpPr>
          <p:cNvPr id="16" name="Group 15"/>
          <p:cNvGrpSpPr/>
          <p:nvPr/>
        </p:nvGrpSpPr>
        <p:grpSpPr>
          <a:xfrm>
            <a:off x="3075025" y="3798492"/>
            <a:ext cx="7252724" cy="2146821"/>
            <a:chOff x="3448061" y="1640595"/>
            <a:chExt cx="7252724" cy="2146821"/>
          </a:xfrm>
        </p:grpSpPr>
        <p:cxnSp>
          <p:nvCxnSpPr>
            <p:cNvPr id="17" name="Straight Arrow Connector 16"/>
            <p:cNvCxnSpPr/>
            <p:nvPr/>
          </p:nvCxnSpPr>
          <p:spPr>
            <a:xfrm>
              <a:off x="3462038" y="1640595"/>
              <a:ext cx="7238747" cy="1693278"/>
            </a:xfrm>
            <a:prstGeom prst="straightConnector1">
              <a:avLst/>
            </a:prstGeom>
            <a:ln w="38100">
              <a:headEnd type="arrow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 rot="791928">
              <a:off x="3448061" y="1756091"/>
              <a:ext cx="7000250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dirty="0" smtClean="0">
                <a:latin typeface="Consolas" charset="0"/>
                <a:ea typeface="Consolas" charset="0"/>
                <a:cs typeface="Consolas" charset="0"/>
              </a:endParaRPr>
            </a:p>
            <a:p>
              <a:endParaRPr lang="en-US" dirty="0">
                <a:latin typeface="Consolas" charset="0"/>
                <a:ea typeface="Consolas" charset="0"/>
                <a:cs typeface="Consolas" charset="0"/>
              </a:endParaRPr>
            </a:p>
            <a:p>
              <a:endParaRPr lang="en-US" dirty="0" smtClean="0">
                <a:latin typeface="Consolas" charset="0"/>
                <a:ea typeface="Consolas" charset="0"/>
                <a:cs typeface="Consolas" charset="0"/>
              </a:endParaRPr>
            </a:p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HTTP/1.1 302 Redirect</a:t>
              </a:r>
            </a:p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Location: https://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tfg.com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/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callback?</a:t>
              </a:r>
              <a:r>
                <a:rPr lang="en-US" b="1" dirty="0" err="1" smtClean="0">
                  <a:latin typeface="Consolas" charset="0"/>
                  <a:ea typeface="Consolas" charset="0"/>
                  <a:cs typeface="Consolas" charset="0"/>
                </a:rPr>
                <a:t>code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=ab1Yz</a:t>
              </a:r>
              <a:r>
                <a:rPr lang="mr-IN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&amp;</a:t>
              </a:r>
            </a:p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state=</a:t>
              </a:r>
              <a:r>
                <a:rPr lang="mr-IN" b="1" dirty="0" smtClean="0">
                  <a:latin typeface="Consolas" charset="0"/>
                  <a:ea typeface="Consolas" charset="0"/>
                  <a:cs typeface="Consolas" charset="0"/>
                </a:rPr>
                <a:t>6a0e5172…</a:t>
              </a:r>
              <a:endParaRPr lang="en-US" b="1" dirty="0" smtClean="0">
                <a:latin typeface="Consolas" charset="0"/>
                <a:ea typeface="Consolas" charset="0"/>
                <a:cs typeface="Consolas" charset="0"/>
              </a:endParaRPr>
            </a:p>
            <a:p>
              <a:endParaRPr lang="en-US" dirty="0" smtClean="0">
                <a:latin typeface="Consolas" charset="0"/>
                <a:ea typeface="Consolas" charset="0"/>
                <a:cs typeface="Consolas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71294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Authorization Code Grant with State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086466" y="1825626"/>
            <a:ext cx="3267334" cy="141087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 smtClean="0">
                <a:solidFill>
                  <a:sysClr val="windowText" lastClr="000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TweetFaceGram</a:t>
            </a:r>
            <a:r>
              <a:rPr lang="en-US" sz="2800" dirty="0" smtClean="0">
                <a:solidFill>
                  <a:sysClr val="windowText" lastClr="000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®</a:t>
            </a:r>
            <a:endParaRPr lang="en-US" sz="2800" dirty="0">
              <a:solidFill>
                <a:sysClr val="windowText" lastClr="000000"/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58915"/>
            <a:ext cx="2329796" cy="37835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4885" y="5315305"/>
            <a:ext cx="868915" cy="868915"/>
          </a:xfrm>
          <a:prstGeom prst="rect">
            <a:avLst/>
          </a:prstGeom>
        </p:spPr>
      </p:pic>
      <p:grpSp>
        <p:nvGrpSpPr>
          <p:cNvPr id="26" name="Group 25"/>
          <p:cNvGrpSpPr/>
          <p:nvPr/>
        </p:nvGrpSpPr>
        <p:grpSpPr>
          <a:xfrm>
            <a:off x="2437932" y="2299940"/>
            <a:ext cx="7000250" cy="1909481"/>
            <a:chOff x="3212406" y="-268886"/>
            <a:chExt cx="7000250" cy="1909481"/>
          </a:xfrm>
        </p:grpSpPr>
        <p:cxnSp>
          <p:nvCxnSpPr>
            <p:cNvPr id="27" name="Straight Arrow Connector 26"/>
            <p:cNvCxnSpPr>
              <a:stCxn id="5" idx="3"/>
            </p:cNvCxnSpPr>
            <p:nvPr/>
          </p:nvCxnSpPr>
          <p:spPr>
            <a:xfrm flipV="1">
              <a:off x="3462038" y="-30089"/>
              <a:ext cx="4825434" cy="1670684"/>
            </a:xfrm>
            <a:prstGeom prst="straightConnector1">
              <a:avLst/>
            </a:prstGeom>
            <a:ln w="38100"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 rot="20439837">
              <a:off x="3212406" y="-268886"/>
              <a:ext cx="7000250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dirty="0" smtClean="0">
                <a:latin typeface="Consolas" charset="0"/>
                <a:ea typeface="Consolas" charset="0"/>
                <a:cs typeface="Consolas" charset="0"/>
              </a:endParaRPr>
            </a:p>
            <a:p>
              <a:endParaRPr lang="en-US" dirty="0" smtClean="0">
                <a:latin typeface="Consolas" charset="0"/>
                <a:ea typeface="Consolas" charset="0"/>
                <a:cs typeface="Consolas" charset="0"/>
              </a:endParaRPr>
            </a:p>
            <a:p>
              <a:endParaRPr lang="en-US" dirty="0">
                <a:latin typeface="Consolas" charset="0"/>
                <a:ea typeface="Consolas" charset="0"/>
                <a:cs typeface="Consolas" charset="0"/>
              </a:endParaRPr>
            </a:p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GET</a:t>
              </a:r>
              <a:r>
                <a:rPr lang="is-IS" dirty="0" smtClean="0"/>
                <a:t> </a:t>
              </a:r>
              <a:r>
                <a:rPr lang="is-IS" dirty="0"/>
                <a:t>  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/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callback?code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=ab1Yz</a:t>
              </a:r>
              <a:r>
                <a:rPr lang="mr-IN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&amp;state=</a:t>
              </a:r>
              <a:r>
                <a:rPr lang="mr-IN" b="1" dirty="0" smtClean="0">
                  <a:latin typeface="Consolas" charset="0"/>
                  <a:ea typeface="Consolas" charset="0"/>
                  <a:cs typeface="Consolas" charset="0"/>
                </a:rPr>
                <a:t>6a0e5172…</a:t>
              </a:r>
              <a:r>
                <a:rPr lang="en-US" b="1" dirty="0" smtClean="0">
                  <a:latin typeface="Consolas" charset="0"/>
                  <a:ea typeface="Consolas" charset="0"/>
                  <a:cs typeface="Consolas" charset="0"/>
                </a:rPr>
                <a:t> </a:t>
              </a:r>
              <a:endParaRPr lang="en-US" b="1" dirty="0" smtClean="0">
                <a:latin typeface="Consolas" charset="0"/>
                <a:ea typeface="Consolas" charset="0"/>
                <a:cs typeface="Consolas" charset="0"/>
              </a:endParaRPr>
            </a:p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Host: 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tfg.com</a:t>
              </a:r>
              <a:endParaRPr lang="en-US" dirty="0" smtClean="0">
                <a:latin typeface="Consolas" charset="0"/>
                <a:ea typeface="Consolas" charset="0"/>
                <a:cs typeface="Consolas" charset="0"/>
              </a:endParaRPr>
            </a:p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Cookie:</a:t>
              </a:r>
              <a:r>
                <a:rPr lang="en-US" b="1" dirty="0">
                  <a:latin typeface="Consolas" charset="0"/>
                  <a:ea typeface="Consolas" charset="0"/>
                  <a:cs typeface="Consolas" charset="0"/>
                </a:rPr>
                <a:t> </a:t>
              </a:r>
              <a:r>
                <a:rPr lang="en-US" b="1" dirty="0" smtClean="0">
                  <a:latin typeface="Consolas" charset="0"/>
                  <a:ea typeface="Consolas" charset="0"/>
                  <a:cs typeface="Consolas" charset="0"/>
                </a:rPr>
                <a:t>JSESSIONID=f1eabc</a:t>
              </a:r>
              <a:r>
                <a:rPr lang="mr-IN" b="1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b="1" dirty="0" smtClean="0">
                  <a:latin typeface="Consolas" charset="0"/>
                  <a:ea typeface="Consolas" charset="0"/>
                  <a:cs typeface="Consolas" charset="0"/>
                </a:rPr>
                <a:t> </a:t>
              </a:r>
              <a:endParaRPr lang="en-US" dirty="0" smtClean="0">
                <a:latin typeface="Consolas" charset="0"/>
                <a:ea typeface="Consolas" charset="0"/>
                <a:cs typeface="Consolas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765601" y="3303157"/>
            <a:ext cx="7291976" cy="3185269"/>
            <a:chOff x="1982374" y="-231638"/>
            <a:chExt cx="7291976" cy="3185269"/>
          </a:xfrm>
        </p:grpSpPr>
        <p:cxnSp>
          <p:nvCxnSpPr>
            <p:cNvPr id="15" name="Straight Arrow Connector 14"/>
            <p:cNvCxnSpPr/>
            <p:nvPr/>
          </p:nvCxnSpPr>
          <p:spPr>
            <a:xfrm>
              <a:off x="7291487" y="-231638"/>
              <a:ext cx="844628" cy="1938230"/>
            </a:xfrm>
            <a:prstGeom prst="straightConnector1">
              <a:avLst/>
            </a:prstGeom>
            <a:ln w="38100"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1982374" y="1476303"/>
              <a:ext cx="7291976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POST /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oauth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/token HTTP/1.1</a:t>
              </a:r>
            </a:p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Host: 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facebook.com</a:t>
              </a:r>
              <a:endParaRPr lang="en-US" dirty="0" smtClean="0">
                <a:latin typeface="Consolas" charset="0"/>
                <a:ea typeface="Consolas" charset="0"/>
                <a:cs typeface="Consolas" charset="0"/>
              </a:endParaRPr>
            </a:p>
            <a:p>
              <a:endParaRPr lang="en-US" dirty="0">
                <a:latin typeface="Consolas" charset="0"/>
                <a:ea typeface="Consolas" charset="0"/>
                <a:cs typeface="Consolas" charset="0"/>
              </a:endParaRPr>
            </a:p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code=ab1Yz</a:t>
              </a:r>
              <a:r>
                <a:rPr lang="mr-IN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&amp;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redirect_uri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=</a:t>
              </a:r>
              <a:r>
                <a:rPr lang="mr-IN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&amp;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client_id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=</a:t>
              </a:r>
              <a:r>
                <a:rPr lang="mr-IN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&amp;</a:t>
              </a:r>
              <a:br>
                <a:rPr lang="en-US" dirty="0" smtClean="0">
                  <a:latin typeface="Consolas" charset="0"/>
                  <a:ea typeface="Consolas" charset="0"/>
                  <a:cs typeface="Consolas" charset="0"/>
                </a:rPr>
              </a:b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client_secret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=</a:t>
              </a:r>
              <a:r>
                <a:rPr lang="mr-IN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&amp;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grant_type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=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authorization_code</a:t>
              </a:r>
              <a:endParaRPr lang="en-US" dirty="0" smtClean="0">
                <a:latin typeface="Consolas" charset="0"/>
                <a:ea typeface="Consolas" charset="0"/>
                <a:cs typeface="Consolas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9244948" y="967727"/>
            <a:ext cx="2947052" cy="1411591"/>
            <a:chOff x="9244948" y="967727"/>
            <a:chExt cx="2947052" cy="1411591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244948" y="967727"/>
              <a:ext cx="1322263" cy="1411591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>
              <a:off x="10246250" y="1357782"/>
              <a:ext cx="19457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State validation</a:t>
              </a:r>
              <a:r>
                <a:rPr lang="mr-IN" dirty="0" smtClean="0"/>
                <a:t>…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117502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4479408" y="2319528"/>
            <a:ext cx="3267334" cy="189769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 smtClean="0">
                <a:solidFill>
                  <a:sysClr val="windowText" lastClr="000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TweetFaceGram</a:t>
            </a:r>
            <a:r>
              <a:rPr lang="en-US" sz="2800" dirty="0" smtClean="0">
                <a:solidFill>
                  <a:sysClr val="windowText" lastClr="000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®</a:t>
            </a:r>
            <a:endParaRPr lang="en-US" sz="2800" dirty="0">
              <a:solidFill>
                <a:sysClr val="windowText" lastClr="000000"/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132" y="1547827"/>
            <a:ext cx="2329796" cy="3783590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6090" y="2817846"/>
            <a:ext cx="868915" cy="868915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4969043" y="778042"/>
            <a:ext cx="2351807" cy="806116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ysClr val="windowText" lastClr="000000"/>
                </a:solidFill>
              </a:rPr>
              <a:t>Resource Server</a:t>
            </a:r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4974565" y="778042"/>
            <a:ext cx="2329796" cy="806116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Authorization Server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969043" y="778042"/>
            <a:ext cx="2329796" cy="806116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Client</a:t>
            </a:r>
          </a:p>
        </p:txBody>
      </p:sp>
      <p:sp>
        <p:nvSpPr>
          <p:cNvPr id="17" name="Rectangle 16"/>
          <p:cNvSpPr/>
          <p:nvPr/>
        </p:nvSpPr>
        <p:spPr>
          <a:xfrm>
            <a:off x="4981075" y="778042"/>
            <a:ext cx="2329796" cy="806116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ysClr val="windowText" lastClr="000000"/>
                </a:solidFill>
              </a:rPr>
              <a:t>Resource Owner</a:t>
            </a:r>
            <a:endParaRPr lang="en-US">
              <a:solidFill>
                <a:sysClr val="windowText" lastClr="000000"/>
              </a:solidFill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3910263" y="625642"/>
            <a:ext cx="0" cy="577380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8189495" y="778042"/>
            <a:ext cx="0" cy="577380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1057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-2.22222E-6 L -0.32058 0.6900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029" y="3449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2.22222E-6 L 0.00013 0.68033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400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30339 0.4875 " pathEditMode="relative" ptsTypes="AA">
                                      <p:cBhvr>
                                        <p:cTn id="14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-2.22222E-6 L 0.30117 0.68218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052" y="3409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0" grpId="0" animBg="1"/>
      <p:bldP spid="16" grpId="1" animBg="1"/>
      <p:bldP spid="17" grpId="1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Authorization Code Grant with State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086466" y="1825626"/>
            <a:ext cx="3267334" cy="141087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 smtClean="0">
                <a:solidFill>
                  <a:sysClr val="windowText" lastClr="000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TweetFaceGram</a:t>
            </a:r>
            <a:r>
              <a:rPr lang="en-US" sz="2800" dirty="0" smtClean="0">
                <a:solidFill>
                  <a:sysClr val="windowText" lastClr="000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®</a:t>
            </a:r>
            <a:endParaRPr lang="en-US" sz="2800" dirty="0">
              <a:solidFill>
                <a:sysClr val="windowText" lastClr="000000"/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958915"/>
            <a:ext cx="2329796" cy="37835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84885" y="5315305"/>
            <a:ext cx="868915" cy="868915"/>
          </a:xfrm>
          <a:prstGeom prst="rect">
            <a:avLst/>
          </a:prstGeom>
        </p:spPr>
      </p:pic>
      <p:grpSp>
        <p:nvGrpSpPr>
          <p:cNvPr id="26" name="Group 25"/>
          <p:cNvGrpSpPr/>
          <p:nvPr/>
        </p:nvGrpSpPr>
        <p:grpSpPr>
          <a:xfrm>
            <a:off x="2439010" y="2292473"/>
            <a:ext cx="7000250" cy="1916948"/>
            <a:chOff x="3213484" y="-276353"/>
            <a:chExt cx="7000250" cy="1916948"/>
          </a:xfrm>
        </p:grpSpPr>
        <p:cxnSp>
          <p:nvCxnSpPr>
            <p:cNvPr id="27" name="Straight Arrow Connector 26"/>
            <p:cNvCxnSpPr>
              <a:stCxn id="5" idx="3"/>
            </p:cNvCxnSpPr>
            <p:nvPr/>
          </p:nvCxnSpPr>
          <p:spPr>
            <a:xfrm flipV="1">
              <a:off x="3462038" y="-30089"/>
              <a:ext cx="4825434" cy="1670684"/>
            </a:xfrm>
            <a:prstGeom prst="straightConnector1">
              <a:avLst/>
            </a:prstGeom>
            <a:ln w="38100"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 rot="20422566">
              <a:off x="3213484" y="-276353"/>
              <a:ext cx="7000250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dirty="0" smtClean="0">
                <a:latin typeface="Consolas" charset="0"/>
                <a:ea typeface="Consolas" charset="0"/>
                <a:cs typeface="Consolas" charset="0"/>
              </a:endParaRPr>
            </a:p>
            <a:p>
              <a:endParaRPr lang="en-US" dirty="0" smtClean="0">
                <a:latin typeface="Consolas" charset="0"/>
                <a:ea typeface="Consolas" charset="0"/>
                <a:cs typeface="Consolas" charset="0"/>
              </a:endParaRPr>
            </a:p>
            <a:p>
              <a:endParaRPr lang="en-US" dirty="0">
                <a:latin typeface="Consolas" charset="0"/>
                <a:ea typeface="Consolas" charset="0"/>
                <a:cs typeface="Consolas" charset="0"/>
              </a:endParaRPr>
            </a:p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GET</a:t>
              </a:r>
              <a:r>
                <a:rPr lang="is-IS" dirty="0" smtClean="0"/>
                <a:t> </a:t>
              </a:r>
              <a:r>
                <a:rPr lang="is-IS" dirty="0"/>
                <a:t>  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/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callback?code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=ab1Yz</a:t>
              </a:r>
              <a:r>
                <a:rPr lang="mr-IN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&amp;state=</a:t>
              </a:r>
              <a:r>
                <a:rPr lang="mr-IN" b="1" dirty="0" smtClean="0">
                  <a:latin typeface="Consolas" charset="0"/>
                  <a:ea typeface="Consolas" charset="0"/>
                  <a:cs typeface="Consolas" charset="0"/>
                </a:rPr>
                <a:t>6a0e5172…</a:t>
              </a:r>
              <a:r>
                <a:rPr lang="en-US" b="1" dirty="0" smtClean="0">
                  <a:latin typeface="Consolas" charset="0"/>
                  <a:ea typeface="Consolas" charset="0"/>
                  <a:cs typeface="Consolas" charset="0"/>
                </a:rPr>
                <a:t> </a:t>
              </a:r>
              <a:endParaRPr lang="en-US" b="1" dirty="0" smtClean="0">
                <a:latin typeface="Consolas" charset="0"/>
                <a:ea typeface="Consolas" charset="0"/>
                <a:cs typeface="Consolas" charset="0"/>
              </a:endParaRPr>
            </a:p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Host: 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tfg.com</a:t>
              </a:r>
              <a:endParaRPr lang="en-US" dirty="0" smtClean="0">
                <a:latin typeface="Consolas" charset="0"/>
                <a:ea typeface="Consolas" charset="0"/>
                <a:cs typeface="Consolas" charset="0"/>
              </a:endParaRPr>
            </a:p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Cookie:</a:t>
              </a:r>
              <a:r>
                <a:rPr lang="en-US" b="1" dirty="0">
                  <a:latin typeface="Consolas" charset="0"/>
                  <a:ea typeface="Consolas" charset="0"/>
                  <a:cs typeface="Consolas" charset="0"/>
                </a:rPr>
                <a:t> </a:t>
              </a:r>
              <a:r>
                <a:rPr lang="en-US" b="1" dirty="0" smtClean="0">
                  <a:latin typeface="Consolas" charset="0"/>
                  <a:ea typeface="Consolas" charset="0"/>
                  <a:cs typeface="Consolas" charset="0"/>
                </a:rPr>
                <a:t>JSESSIONID=f1eabc</a:t>
              </a:r>
              <a:r>
                <a:rPr lang="mr-IN" b="1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b="1" dirty="0" smtClean="0">
                  <a:latin typeface="Consolas" charset="0"/>
                  <a:ea typeface="Consolas" charset="0"/>
                  <a:cs typeface="Consolas" charset="0"/>
                </a:rPr>
                <a:t> </a:t>
              </a:r>
              <a:endParaRPr lang="en-US" dirty="0" smtClean="0">
                <a:latin typeface="Consolas" charset="0"/>
                <a:ea typeface="Consolas" charset="0"/>
                <a:cs typeface="Consolas" charset="0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5018204" y="3303157"/>
            <a:ext cx="7291976" cy="2446559"/>
            <a:chOff x="2234977" y="-231638"/>
            <a:chExt cx="7291976" cy="2446559"/>
          </a:xfrm>
        </p:grpSpPr>
        <p:cxnSp>
          <p:nvCxnSpPr>
            <p:cNvPr id="13" name="Straight Arrow Connector 12"/>
            <p:cNvCxnSpPr/>
            <p:nvPr/>
          </p:nvCxnSpPr>
          <p:spPr>
            <a:xfrm>
              <a:off x="7291487" y="-231638"/>
              <a:ext cx="844628" cy="1938230"/>
            </a:xfrm>
            <a:prstGeom prst="straightConnector1">
              <a:avLst/>
            </a:prstGeom>
            <a:ln w="38100">
              <a:headEnd type="arrow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2234977" y="1291591"/>
              <a:ext cx="729197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HTTP/1.1 200 OK</a:t>
              </a:r>
            </a:p>
            <a:p>
              <a:endParaRPr lang="en-US" dirty="0">
                <a:latin typeface="Consolas" charset="0"/>
                <a:ea typeface="Consolas" charset="0"/>
                <a:cs typeface="Consolas" charset="0"/>
              </a:endParaRPr>
            </a:p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{"access_token":"</a:t>
              </a:r>
              <a:r>
                <a:rPr lang="en-US" b="1" dirty="0" err="1" smtClean="0">
                  <a:latin typeface="Consolas" charset="0"/>
                  <a:ea typeface="Consolas" charset="0"/>
                  <a:cs typeface="Consolas" charset="0"/>
                </a:rPr>
                <a:t>eyJhbGci</a:t>
              </a:r>
              <a:r>
                <a:rPr lang="mr-IN" b="1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","scope":"</a:t>
              </a:r>
              <a:r>
                <a:rPr lang="mr-IN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",</a:t>
              </a:r>
              <a:r>
                <a:rPr lang="mr-IN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}</a:t>
              </a:r>
              <a:endParaRPr lang="en-US" dirty="0">
                <a:latin typeface="Consolas" charset="0"/>
                <a:ea typeface="Consolas" charset="0"/>
                <a:cs typeface="Consolas" charset="0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2671548" y="2536092"/>
            <a:ext cx="7021517" cy="1670684"/>
            <a:chOff x="3462038" y="-30089"/>
            <a:chExt cx="7021517" cy="1670684"/>
          </a:xfrm>
        </p:grpSpPr>
        <p:cxnSp>
          <p:nvCxnSpPr>
            <p:cNvPr id="20" name="Straight Arrow Connector 19"/>
            <p:cNvCxnSpPr/>
            <p:nvPr/>
          </p:nvCxnSpPr>
          <p:spPr>
            <a:xfrm flipV="1">
              <a:off x="3462038" y="-30089"/>
              <a:ext cx="4825434" cy="1670684"/>
            </a:xfrm>
            <a:prstGeom prst="straightConnector1">
              <a:avLst/>
            </a:prstGeom>
            <a:ln w="38100">
              <a:headEnd type="arrow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 rot="20424489">
              <a:off x="3765096" y="407044"/>
              <a:ext cx="671845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HTTP/1.1 302 Redirect</a:t>
              </a:r>
            </a:p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Location: /home</a:t>
              </a:r>
            </a:p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Set-Cookie: </a:t>
              </a:r>
              <a:r>
                <a:rPr lang="en-US" b="1" dirty="0" smtClean="0">
                  <a:latin typeface="Consolas" charset="0"/>
                  <a:ea typeface="Consolas" charset="0"/>
                  <a:cs typeface="Consolas" charset="0"/>
                </a:rPr>
                <a:t>JSESSIONID=b1aef4</a:t>
              </a:r>
              <a:r>
                <a:rPr lang="mr-IN" b="1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endParaRPr lang="en-US" b="1" dirty="0" smtClean="0">
                <a:latin typeface="Consolas" charset="0"/>
                <a:ea typeface="Consolas" charset="0"/>
                <a:cs typeface="Consolas" charset="0"/>
              </a:endParaRPr>
            </a:p>
            <a:p>
              <a:endParaRPr lang="en-US" dirty="0" smtClean="0">
                <a:latin typeface="Consolas" charset="0"/>
                <a:ea typeface="Consolas" charset="0"/>
                <a:cs typeface="Consolas" charset="0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6355976" y="2909120"/>
            <a:ext cx="4238346" cy="3820892"/>
            <a:chOff x="6355976" y="2909120"/>
            <a:chExt cx="4238346" cy="3820892"/>
          </a:xfrm>
        </p:grpSpPr>
        <p:cxnSp>
          <p:nvCxnSpPr>
            <p:cNvPr id="8" name="Straight Arrow Connector 7"/>
            <p:cNvCxnSpPr/>
            <p:nvPr/>
          </p:nvCxnSpPr>
          <p:spPr>
            <a:xfrm flipH="1" flipV="1">
              <a:off x="6355976" y="3863788"/>
              <a:ext cx="1470212" cy="564777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Explosion 1 6"/>
            <p:cNvSpPr/>
            <p:nvPr/>
          </p:nvSpPr>
          <p:spPr>
            <a:xfrm>
              <a:off x="6773430" y="2909120"/>
              <a:ext cx="3820892" cy="3820892"/>
            </a:xfrm>
            <a:prstGeom prst="irregularSeal1">
              <a:avLst/>
            </a:prstGeom>
            <a:solidFill>
              <a:srgbClr val="FFFF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chemeClr val="tx1"/>
                  </a:solidFill>
                </a:rPr>
                <a:t>MAKE SURE YOU REPLACE THIS COOKIE!!!</a:t>
              </a:r>
              <a:endParaRPr lang="en-US" sz="24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52810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 Token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422835" cy="47617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There are two main flavors of access token in OAuth: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b="1" dirty="0" smtClean="0"/>
              <a:t>Opaque</a:t>
            </a:r>
            <a:r>
              <a:rPr lang="en-US" dirty="0" smtClean="0"/>
              <a:t> </a:t>
            </a:r>
            <a:endParaRPr lang="en-US" dirty="0"/>
          </a:p>
          <a:p>
            <a:pPr lvl="1"/>
            <a:r>
              <a:rPr lang="en-US" dirty="0" err="1" smtClean="0"/>
              <a:t>Stateful</a:t>
            </a:r>
            <a:endParaRPr lang="en-US" dirty="0" smtClean="0"/>
          </a:p>
          <a:p>
            <a:pPr lvl="1"/>
            <a:r>
              <a:rPr lang="en-US" dirty="0" smtClean="0"/>
              <a:t>long unpredictable string quite similar to a session identifier</a:t>
            </a:r>
          </a:p>
          <a:p>
            <a:endParaRPr lang="en-US" b="1" dirty="0"/>
          </a:p>
          <a:p>
            <a:r>
              <a:rPr lang="en-US" b="1" dirty="0" smtClean="0"/>
              <a:t>JSON Web Token (JWT)</a:t>
            </a:r>
            <a:endParaRPr lang="en-US" dirty="0"/>
          </a:p>
          <a:p>
            <a:pPr lvl="1"/>
            <a:r>
              <a:rPr lang="en-US" dirty="0" smtClean="0"/>
              <a:t>Stateless </a:t>
            </a:r>
            <a:r>
              <a:rPr lang="mr-IN" dirty="0" smtClean="0"/>
              <a:t>–</a:t>
            </a:r>
            <a:r>
              <a:rPr lang="en-US" dirty="0" smtClean="0"/>
              <a:t> saves round trip to AS on each request</a:t>
            </a:r>
            <a:endParaRPr lang="en-US" dirty="0" smtClean="0"/>
          </a:p>
          <a:p>
            <a:pPr lvl="1"/>
            <a:r>
              <a:rPr lang="en-US" dirty="0" smtClean="0"/>
              <a:t>A signed JSON string that a list of claims about the user</a:t>
            </a:r>
          </a:p>
          <a:p>
            <a:pPr lvl="1"/>
            <a:r>
              <a:rPr lang="en-US" dirty="0" smtClean="0"/>
              <a:t>Also used in </a:t>
            </a:r>
            <a:r>
              <a:rPr lang="en-US" dirty="0" err="1" smtClean="0"/>
              <a:t>openid’s</a:t>
            </a:r>
            <a:r>
              <a:rPr lang="en-US" dirty="0" smtClean="0"/>
              <a:t>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id_token</a:t>
            </a:r>
            <a:r>
              <a:rPr lang="en-US" dirty="0" smtClean="0"/>
              <a:t> </a:t>
            </a:r>
            <a:r>
              <a:rPr lang="en-US" dirty="0" smtClean="0"/>
              <a:t>grant</a:t>
            </a:r>
          </a:p>
        </p:txBody>
      </p:sp>
    </p:spTree>
    <p:extLst>
      <p:ext uri="{BB962C8B-B14F-4D97-AF65-F5344CB8AC3E}">
        <p14:creationId xmlns:p14="http://schemas.microsoft.com/office/powerpoint/2010/main" val="783202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JSON Web Tokens (JWT)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422835" cy="4761787"/>
          </a:xfrm>
        </p:spPr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en-US" sz="5100" dirty="0" smtClean="0">
                <a:latin typeface="Consolas" charset="0"/>
                <a:ea typeface="Consolas" charset="0"/>
                <a:cs typeface="Consolas" charset="0"/>
              </a:rPr>
              <a:t>eyJhbGciOiJSUzI1NiIsImtpZCI6ImxlZ2FjeS10b2tlbi1rZXkiLCJ0eXAiOiJKV1QifQ.eyJqdGkiOiI1YTZjZmFkYTNkODc0ZmE1YmZhMmQ1NjY5Mjc1ZWViZSIsInN1YiI6ImFkbWluIiwic2NvcGUiOlsiY2xpZW50cy5yZWFkIiwiem9uZXMuYmUzOGNlZjAtNTlkYy00MGVhLWE5YTYtZTc1YTk5MTkxYTM1LmFkbWluIiwiY2xpZW50cy5zZWNyZXQiLCJpZHBzLndyaXRlIiwidWFhLnJlc291cmNlIiwic2NpbS5pbnZpdGUiLCJzcHMud3JpdGUiLCJvYXV0aC5sb2dpbiIsImNsaWVudHMuYWRtaW4iLCJ1YWEuYWRtaW4iLCJzY2ltLnJlYWQiLCJzcHMucmVhZCIsImNsaWVudHMud3JpdGUiLCJpZHBzLnJlYWQiLCJzY2ltLndyaXRlIl0sImNsaWVudF9pZCI6ImFkbWluIiwiY2lkIjoiYWRtaW4iLCJhenAiOiJhZG1pbiIsImdyYW50X3R5cGUiOiJjbGllbnRfY3JlZGVudGlhbHMiLCJyZXZfc2lnIjoiNTJlNDQ3ZjEiLCJpYXQiOjE1MDg4NTY4MzksImV4cCI6MTUwODkwMDAzOSwiaXNzIjoiaHR0cHM6Ly9pZHAucHJlZGl4LXVhYS5ydW4uYXdzLXVzdzAyLXByLmljZS5wcmVkaXguaW8vb2F1dGgvdG9rZW4iLCJ6aWQiOiJiZTM4Y2VmMC01OWRjLTQwZWEtYTlhNi1lNzVhOTkxOTFhMzUiLCJhdWQiOlsic2NpbSIsInpvbmVzLmJlMzhjZWYwLTU5ZGMtNDBlYS1hOWE2LWU3NWE5OTE5MWEzNSIsImNsaWVudHMiLCJ1YWEiLCJzcHMiLCJhZG1pbiIsIm9hdXRoIiwiaWRwcyJdfQ.JaAp9-APfQNTUIQV1Dq8qJ2VtNrT3Yi1CEir18z0zW7s0xV5HEFo6qZalMy5HRI0Zso5n7i9OhYDHE_FrXQB6WzfornlilZlhQrnqkhgx9RqGh3Cc_hCBFrvq21ca6FTNRiHdAstHt715aq8DeJu5W_2xnPXS-EK0z8hz1HC35jZTW15lsKp1YFPS53HHEJT4wPNJrxviHLdBlBM6ZDIU23wPzWjMJCL8e8Qj3vHNafPeOwHO14h4Ea-C9c_l95wdJ93vyqDL3Yjro1B2Wa5-wGhpdS9l6QRiIZGm968cpIVEAf470RQObklRCNJUlzP92cj5dl05rFKVLZYfJUEwA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9176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JSON Web Tokens (JWT)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422835" cy="4761787"/>
          </a:xfrm>
        </p:spPr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en-US" sz="5100" b="1" dirty="0" smtClean="0">
                <a:latin typeface="Consolas" charset="0"/>
                <a:ea typeface="Consolas" charset="0"/>
                <a:cs typeface="Consolas" charset="0"/>
              </a:rPr>
              <a:t>eyJhbGciOiJSUzI1NiIsImtpZCI6ImxlZ2FjeS10b2tlbi1rZXkiLCJ0eXAiOiJKV1QifQ</a:t>
            </a:r>
            <a:r>
              <a:rPr lang="en-US" sz="5100" dirty="0" smtClean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.eyJqdGkiOiI1YTZjZmFkYTNkODc0ZmE1YmZhMmQ1NjY5Mjc1ZWViZSIsInN1YiI6ImFkbWluIiwic2NvcGUiOlsiY2xpZW50cy5yZWFkIiwiem9uZXMuYmUzOGNlZjAtNTlkYy00MGVhLWE5YTYtZTc1YTk5MTkxYTM1LmFkbWluIiwiY2xpZW50cy5zZWNyZXQiLCJpZHBzLndyaXRlIiwidWFhLnJlc291cmNlIiwic2NpbS5pbnZpdGUiLCJzcHMud3JpdGUiLCJvYXV0aC5sb2dpbiIsImNsaWVudHMuYWRtaW4iLCJ1YWEuYWRtaW4iLCJzY2ltLnJlYWQiLCJzcHMucmVhZCIsImNsaWVudHMud3JpdGUiLCJpZHBzLnJlYWQiLCJzY2ltLndyaXRlIl0sImNsaWVudF9pZCI6ImFkbWluIiwiY2lkIjoiYWRtaW4iLCJhenAiOiJhZG1pbiIsImdyYW50X3R5cGUiOiJjbGllbnRfY3JlZGVudGlhbHMiLCJyZXZfc2lnIjoiNTJlNDQ3ZjEiLCJpYXQiOjE1MDg4NTY4MzksImV4cCI6MTUwODkwMDAzOSwiaXNzIjoiaHR0cHM6Ly9pZHAucHJlZGl4LXVhYS5ydW4uYXdzLXVzdzAyLXByLmljZS5wcmVkaXguaW8vb2F1dGgvdG9rZW4iLCJ6aWQiOiJiZTM4Y2VmMC01OWRjLTQwZWEtYTlhNi1lNzVhOTkxOTFhMzUiLCJhdWQiOlsic2NpbSIsInpvbmVzLmJlMzhjZWYwLTU5ZGMtNDBlYS1hOWE2LWU3NWE5OTE5MWEzNSIsImNsaWVudHMiLCJ1YWEiLCJzcHMiLCJhZG1pbiIsIm9hdXRoIiwiaWRwcyJdfQ.JaAp9-APfQNTUIQV1Dq8qJ2VtNrT3Yi1CEir18z0zW7s0xV5HEFo6qZalMy5HRI0Zso5n7i9OhYDHE_FrXQB6WzfornlilZlhQrnqkhgx9RqGh3Cc_hCBFrvq21ca6FTNRiHdAstHt715aq8DeJu5W_2xnPXS-EK0z8hz1HC35jZTW15lsKp1YFPS53HHEJT4wPNJrxviHLdBlBM6ZDIU23wPzWjMJCL8e8Qj3vHNafPeOwHO14h4Ea-C9c_l95wdJ93vyqDL3Yjro1B2Wa5-wGhpdS9l6QRiIZGm968cpIVEAf470RQObklRCNJUlzP92cj5dl05rFKVLZYfJUEwA</a:t>
            </a:r>
            <a:endParaRPr lang="en-US" dirty="0" smtClean="0">
              <a:solidFill>
                <a:schemeClr val="bg1">
                  <a:lumMod val="65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4211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JSON Web Tokens (JWT)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422835" cy="4761787"/>
          </a:xfrm>
        </p:spPr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en-US" sz="5000" dirty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eyJhbGciOiJSUzI1NiIsImtpZCI6ImxlZ2FjeS10b2tlbi1rZXkiLCJ0eXAiOiJKV1QifQ</a:t>
            </a:r>
            <a:r>
              <a:rPr lang="en-US" sz="5100" dirty="0" smtClean="0">
                <a:latin typeface="Consolas" charset="0"/>
                <a:ea typeface="Consolas" charset="0"/>
                <a:cs typeface="Consolas" charset="0"/>
              </a:rPr>
              <a:t>.</a:t>
            </a:r>
            <a:r>
              <a:rPr lang="en-US" sz="5100" b="1" dirty="0" smtClean="0">
                <a:latin typeface="Consolas" charset="0"/>
                <a:ea typeface="Consolas" charset="0"/>
                <a:cs typeface="Consolas" charset="0"/>
              </a:rPr>
              <a:t>eyJqdGkiOiI1YTZjZmFkYTNkODc0ZmE1YmZhMmQ1NjY5Mjc1ZWViZSIsInN1YiI6ImFkbWluIiwic2NvcGUiOlsiY2xpZW50cy5yZWFkIiwiem9uZXMuYmUzOGNlZjAtNTlkYy00MGVhLWE5YTYtZTc1YTk5MTkxYTM1LmFkbWluIiwiY2xpZW50cy5zZWNyZXQiLCJpZHBzLndyaXRlIiwidWFhLnJlc291cmNlIiwic2NpbS5pbnZpdGUiLCJzcHMud3JpdGUiLCJvYXV0aC5sb2dpbiIsImNsaWVudHMuYWRtaW4iLCJ1YWEuYWRtaW4iLCJzY2ltLnJlYWQiLCJzcHMucmVhZCIsImNsaWVudHMud3JpdGUiLCJpZHBzLnJlYWQiLCJzY2ltLndyaXRlIl0sImNsaWVudF9pZCI6ImFkbWluIiwiY2lkIjoiYWRtaW4iLCJhenAiOiJhZG1pbiIsImdyYW50X3R5cGUiOiJjbGllbnRfY3JlZGVudGlhbHMiLCJyZXZfc2lnIjoiNTJlNDQ3ZjEiLCJpYXQiOjE1MDg4NTY4MzksImV4cCI6MTUwODkwMDAzOSwiaXNzIjoiaHR0cHM6Ly9pZHAucHJlZGl4LXVhYS5ydW4uYXdzLXVzdzAyLXByLmljZS5wcmVkaXguaW8vb2F1dGgvdG9rZW4iLCJ6aWQiOiJiZTM4Y2VmMC01OWRjLTQwZWEtYTlhNi1lNzVhOTkxOTFhMzUiLCJhdWQiOlsic2NpbSIsInpvbmVzLmJlMzhjZWYwLTU5ZGMtNDBlYS1hOWE2LWU3NWE5OTE5MWEzNSIsImNsaWVudHMiLCJ1YWEiLCJzcHMiLCJhZG1pbiIsIm9hdXRoIiwiaWRwcyJdfQ</a:t>
            </a:r>
            <a:r>
              <a:rPr lang="en-US" sz="5100" dirty="0" smtClean="0">
                <a:latin typeface="Consolas" charset="0"/>
                <a:ea typeface="Consolas" charset="0"/>
                <a:cs typeface="Consolas" charset="0"/>
              </a:rPr>
              <a:t>.</a:t>
            </a:r>
            <a:r>
              <a:rPr lang="en-US" sz="5000" dirty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JaAp9-APfQNTUIQV1Dq8qJ2VtNrT3Yi1CEir18z0zW7s0xV5HEFo6qZalMy5HRI0Zso5n7i9OhYDHE_FrXQB6WzfornlilZlhQrnqkhgx9RqGh3Cc_hCBFrvq21ca6FTNRiHdAstHt715aq8DeJu5W_2xnPXS-EK0z8hz1HC35jZTW15lsKp1YFPS53HHEJT4wPNJrxviHLdBlBM6ZDIU23wPzWjMJCL8e8Qj3vHNafPeOwHO14h4Ea-C9c_l95wdJ93vyqDL3Yjro1B2Wa5-wGhpdS9l6QRiIZGm968cpIVEAf470RQObklRCNJUlzP92cj5dl05rFKVLZYfJUEwA</a:t>
            </a:r>
          </a:p>
        </p:txBody>
      </p:sp>
    </p:spTree>
    <p:extLst>
      <p:ext uri="{BB962C8B-B14F-4D97-AF65-F5344CB8AC3E}">
        <p14:creationId xmlns:p14="http://schemas.microsoft.com/office/powerpoint/2010/main" val="234762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JSON Web Tokens (JWT)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422835" cy="4761787"/>
          </a:xfrm>
        </p:spPr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en-US" sz="5000" dirty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eyJhbGciOiJSUzI1NiIsImtpZCI6ImxlZ2FjeS10b2tlbi1rZXkiLCJ0eXAiOiJKV1QifQ.eyJqdGkiOiI1YTZjZmFkYTNkODc0ZmE1YmZhMmQ1NjY5Mjc1ZWViZSIsInN1YiI6ImFkbWluIiwic2NvcGUiOlsiY2xpZW50cy5yZWFkIiwiem9uZXMuYmUzOGNlZjAtNTlkYy00MGVhLWE5YTYtZTc1YTk5MTkxYTM1LmFkbWluIiwiY2xpZW50cy5zZWNyZXQiLCJpZHBzLndyaXRlIiwidWFhLnJlc291cmNlIiwic2NpbS5pbnZpdGUiLCJzcHMud3JpdGUiLCJvYXV0aC5sb2dpbiIsImNsaWVudHMuYWRtaW4iLCJ1YWEuYWRtaW4iLCJzY2ltLnJlYWQiLCJzcHMucmVhZCIsImNsaWVudHMud3JpdGUiLCJpZHBzLnJlYWQiLCJzY2ltLndyaXRlIl0sImNsaWVudF9pZCI6ImFkbWluIiwiY2lkIjoiYWRtaW4iLCJhenAiOiJhZG1pbiIsImdyYW50X3R5cGUiOiJjbGllbnRfY3JlZGVudGlhbHMiLCJyZXZfc2lnIjoiNTJlNDQ3ZjEiLCJpYXQiOjE1MDg4NTY4MzksImV4cCI6MTUwODkwMDAzOSwiaXNzIjoiaHR0cHM6Ly9pZHAucHJlZGl4LXVhYS5ydW4uYXdzLXVzdzAyLXByLmljZS5wcmVkaXguaW8vb2F1dGgvdG9rZW4iLCJ6aWQiOiJiZTM4Y2VmMC01OWRjLTQwZWEtYTlhNi1lNzVhOTkxOTFhMzUiLCJhdWQiOlsic2NpbSIsInpvbmVzLmJlMzhjZWYwLTU5ZGMtNDBlYS1hOWE2LWU3NWE5OTE5MWEzNSIsImNsaWVudHMiLCJ1YWEiLCJzcHMiLCJhZG1pbiIsIm9hdXRoIiwiaWRwcyJdfQ</a:t>
            </a:r>
            <a:r>
              <a:rPr lang="en-US" sz="5100" dirty="0" smtClean="0">
                <a:latin typeface="Consolas" charset="0"/>
                <a:ea typeface="Consolas" charset="0"/>
                <a:cs typeface="Consolas" charset="0"/>
              </a:rPr>
              <a:t>.</a:t>
            </a:r>
            <a:r>
              <a:rPr lang="en-US" sz="5100" b="1" dirty="0" smtClean="0">
                <a:latin typeface="Consolas" charset="0"/>
                <a:ea typeface="Consolas" charset="0"/>
                <a:cs typeface="Consolas" charset="0"/>
              </a:rPr>
              <a:t>JaAp9-APfQNTUIQV1Dq8qJ2VtNrT3Yi1CEir18z0zW7s0xV5HEFo6qZalMy5HRI0Zso5n7i9OhYDHE_FrXQB6WzfornlilZlhQrnqkhgx9RqGh3Cc_hCBFrvq21ca6FTNRiHdAstHt715aq8DeJu5W_2xnPXS-EK0z8hz1HC35jZTW15lsKp1YFPS53HHEJT4wPNJrxviHLdBlBM6ZDIU23wPzWjMJCL8e8Qj3vHNafPeOwHO14h4Ea-C9c_l95wdJ93vyqDL3Yjro1B2Wa5-wGhpdS9l6QRiIZGm968cpIVEAf470RQObklRCNJUlzP92cj5dl05rFKVLZYfJUEwA</a:t>
            </a:r>
            <a:endParaRPr lang="en-US" b="1" dirty="0" smtClean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6365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JSON Web Tokens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422835" cy="4761787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{"alg":"RS256", "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typ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":"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jwt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”, "kid":"</a:t>
            </a:r>
            <a:r>
              <a:rPr lang="mr-IN" dirty="0" smtClean="0"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"} </a:t>
            </a: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{ </a:t>
            </a:r>
          </a:p>
          <a:p>
            <a:pPr marL="457200" lvl="1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jti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": "</a:t>
            </a:r>
            <a:r>
              <a:rPr lang="mr-IN" dirty="0" smtClean="0"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", </a:t>
            </a:r>
          </a:p>
          <a:p>
            <a:pPr marL="457200" lvl="1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"sub":"</a:t>
            </a:r>
            <a:r>
              <a:rPr lang="mr-IN" dirty="0" smtClean="0"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", </a:t>
            </a:r>
          </a:p>
          <a:p>
            <a:pPr marL="457200" lvl="1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cid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":"</a:t>
            </a:r>
            <a:r>
              <a:rPr lang="mr-IN" dirty="0" smtClean="0"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", </a:t>
            </a:r>
          </a:p>
          <a:p>
            <a:pPr marL="457200" lvl="1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"scope":[</a:t>
            </a:r>
            <a:r>
              <a:rPr lang="mr-IN" dirty="0" smtClean="0"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],</a:t>
            </a:r>
          </a:p>
          <a:p>
            <a:pPr marL="457200" lvl="1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iat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": </a:t>
            </a:r>
            <a:r>
              <a:rPr lang="mr-IN" dirty="0" smtClean="0"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,</a:t>
            </a:r>
          </a:p>
          <a:p>
            <a:pPr marL="457200" lvl="1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exp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": </a:t>
            </a:r>
            <a:r>
              <a:rPr lang="mr-IN" dirty="0" smtClean="0"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, </a:t>
            </a:r>
          </a:p>
          <a:p>
            <a:pPr marL="457200" lvl="1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aud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":[</a:t>
            </a:r>
            <a:r>
              <a:rPr lang="mr-IN" dirty="0" smtClean="0"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], </a:t>
            </a:r>
          </a:p>
          <a:p>
            <a:pPr marL="457200" lvl="1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iss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": "</a:t>
            </a:r>
            <a:r>
              <a:rPr lang="mr-IN" dirty="0" smtClean="0"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", </a:t>
            </a:r>
          </a:p>
          <a:p>
            <a:pPr marL="457200" lvl="1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"origin":"</a:t>
            </a:r>
            <a:r>
              <a:rPr lang="mr-IN" dirty="0" smtClean="0"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",</a:t>
            </a:r>
          </a:p>
          <a:p>
            <a:pPr marL="457200" lvl="1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grant_type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":"</a:t>
            </a:r>
            <a:r>
              <a:rPr lang="mr-IN" dirty="0" smtClean="0"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",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marL="457200" lvl="1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"email", "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first_name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", "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last_name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", etc.</a:t>
            </a: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790178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JWT body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422835" cy="4761787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mr-IN" dirty="0">
                <a:latin typeface="Consolas" charset="0"/>
                <a:ea typeface="Consolas" charset="0"/>
                <a:cs typeface="Consolas" charset="0"/>
              </a:rPr>
              <a:t>{ 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mr-IN" dirty="0" smtClean="0"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mr-IN" dirty="0" err="1">
                <a:latin typeface="Consolas" charset="0"/>
                <a:ea typeface="Consolas" charset="0"/>
                <a:cs typeface="Consolas" charset="0"/>
              </a:rPr>
              <a:t>jti</a:t>
            </a:r>
            <a:r>
              <a:rPr lang="mr-IN" dirty="0">
                <a:latin typeface="Consolas" charset="0"/>
                <a:ea typeface="Consolas" charset="0"/>
                <a:cs typeface="Consolas" charset="0"/>
              </a:rPr>
              <a:t>": "69849823887b49e7918ce66196c428f3",  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mr-IN" dirty="0" smtClean="0"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mr-IN" dirty="0" err="1">
                <a:latin typeface="Consolas" charset="0"/>
                <a:ea typeface="Consolas" charset="0"/>
                <a:cs typeface="Consolas" charset="0"/>
              </a:rPr>
              <a:t>sub</a:t>
            </a:r>
            <a:r>
              <a:rPr lang="mr-IN" dirty="0">
                <a:latin typeface="Consolas" charset="0"/>
                <a:ea typeface="Consolas" charset="0"/>
                <a:cs typeface="Consolas" charset="0"/>
              </a:rPr>
              <a:t>": "2fcee384-699e-44a3-8ac5-0b2e24235c6c</a:t>
            </a:r>
            <a:r>
              <a:rPr lang="mr-IN" dirty="0" smtClean="0">
                <a:latin typeface="Consolas" charset="0"/>
                <a:ea typeface="Consolas" charset="0"/>
                <a:cs typeface="Consolas" charset="0"/>
              </a:rPr>
              <a:t>",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mr-IN" dirty="0" smtClean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mr-IN" dirty="0" smtClean="0"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mr-IN" dirty="0" err="1">
                <a:latin typeface="Consolas" charset="0"/>
                <a:ea typeface="Consolas" charset="0"/>
                <a:cs typeface="Consolas" charset="0"/>
              </a:rPr>
              <a:t>scope</a:t>
            </a:r>
            <a:r>
              <a:rPr lang="mr-IN" dirty="0">
                <a:latin typeface="Consolas" charset="0"/>
                <a:ea typeface="Consolas" charset="0"/>
                <a:cs typeface="Consolas" charset="0"/>
              </a:rPr>
              <a:t>":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[ </a:t>
            </a:r>
            <a:r>
              <a:rPr lang="mr-IN" dirty="0" smtClean="0"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mr-IN" dirty="0" err="1" smtClean="0">
                <a:latin typeface="Consolas" charset="0"/>
                <a:ea typeface="Consolas" charset="0"/>
                <a:cs typeface="Consolas" charset="0"/>
              </a:rPr>
              <a:t>openid</a:t>
            </a:r>
            <a:r>
              <a:rPr lang="mr-IN" dirty="0" smtClean="0"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, "email", "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public_profile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" </a:t>
            </a:r>
            <a:r>
              <a:rPr lang="mr-IN" dirty="0" smtClean="0">
                <a:latin typeface="Consolas" charset="0"/>
                <a:ea typeface="Consolas" charset="0"/>
                <a:cs typeface="Consolas" charset="0"/>
              </a:rPr>
              <a:t>],  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mr-IN" dirty="0" smtClean="0"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mr-IN" dirty="0" err="1">
                <a:latin typeface="Consolas" charset="0"/>
                <a:ea typeface="Consolas" charset="0"/>
                <a:cs typeface="Consolas" charset="0"/>
              </a:rPr>
              <a:t>cid</a:t>
            </a:r>
            <a:r>
              <a:rPr lang="mr-IN" dirty="0">
                <a:latin typeface="Consolas" charset="0"/>
                <a:ea typeface="Consolas" charset="0"/>
                <a:cs typeface="Consolas" charset="0"/>
              </a:rPr>
              <a:t>": "</a:t>
            </a:r>
            <a:r>
              <a:rPr lang="mr-IN" dirty="0" err="1">
                <a:latin typeface="Consolas" charset="0"/>
                <a:ea typeface="Consolas" charset="0"/>
                <a:cs typeface="Consolas" charset="0"/>
              </a:rPr>
              <a:t>tfg</a:t>
            </a:r>
            <a:r>
              <a:rPr lang="mr-IN" dirty="0">
                <a:latin typeface="Consolas" charset="0"/>
                <a:ea typeface="Consolas" charset="0"/>
                <a:cs typeface="Consolas" charset="0"/>
              </a:rPr>
              <a:t>",  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mr-IN" dirty="0" smtClean="0"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mr-IN" dirty="0" err="1" smtClean="0">
                <a:latin typeface="Consolas" charset="0"/>
                <a:ea typeface="Consolas" charset="0"/>
                <a:cs typeface="Consolas" charset="0"/>
              </a:rPr>
              <a:t>grant_type</a:t>
            </a:r>
            <a:r>
              <a:rPr lang="mr-IN" dirty="0" smtClean="0">
                <a:latin typeface="Consolas" charset="0"/>
                <a:ea typeface="Consolas" charset="0"/>
                <a:cs typeface="Consolas" charset="0"/>
              </a:rPr>
              <a:t>": "</a:t>
            </a:r>
            <a:r>
              <a:rPr lang="mr-IN" dirty="0" err="1" smtClean="0">
                <a:latin typeface="Consolas" charset="0"/>
                <a:ea typeface="Consolas" charset="0"/>
                <a:cs typeface="Consolas" charset="0"/>
              </a:rPr>
              <a:t>authorization_code</a:t>
            </a:r>
            <a:r>
              <a:rPr lang="mr-IN" dirty="0" smtClean="0">
                <a:latin typeface="Consolas" charset="0"/>
                <a:ea typeface="Consolas" charset="0"/>
                <a:cs typeface="Consolas" charset="0"/>
              </a:rPr>
              <a:t>",  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mr-IN" dirty="0" smtClean="0"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mr-IN" dirty="0" err="1" smtClean="0">
                <a:latin typeface="Consolas" charset="0"/>
                <a:ea typeface="Consolas" charset="0"/>
                <a:cs typeface="Consolas" charset="0"/>
              </a:rPr>
              <a:t>user_id</a:t>
            </a:r>
            <a:r>
              <a:rPr lang="mr-IN" dirty="0" smtClean="0">
                <a:latin typeface="Consolas" charset="0"/>
                <a:ea typeface="Consolas" charset="0"/>
                <a:cs typeface="Consolas" charset="0"/>
              </a:rPr>
              <a:t>": "2fcee384-699e-44a3-8ac5-0b2e24235c6c", 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	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mr-IN" dirty="0" smtClean="0"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mr-IN" dirty="0" err="1" smtClean="0">
                <a:latin typeface="Consolas" charset="0"/>
                <a:ea typeface="Consolas" charset="0"/>
                <a:cs typeface="Consolas" charset="0"/>
              </a:rPr>
              <a:t>origin</a:t>
            </a:r>
            <a:r>
              <a:rPr lang="mr-IN" dirty="0" smtClean="0">
                <a:latin typeface="Consolas" charset="0"/>
                <a:ea typeface="Consolas" charset="0"/>
                <a:cs typeface="Consolas" charset="0"/>
              </a:rPr>
              <a:t>": "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facebook</a:t>
            </a:r>
            <a:r>
              <a:rPr lang="mr-IN" dirty="0" smtClean="0">
                <a:latin typeface="Consolas" charset="0"/>
                <a:ea typeface="Consolas" charset="0"/>
                <a:cs typeface="Consolas" charset="0"/>
              </a:rPr>
              <a:t>",  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mr-IN" dirty="0" smtClean="0"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mr-IN" dirty="0" err="1" smtClean="0">
                <a:latin typeface="Consolas" charset="0"/>
                <a:ea typeface="Consolas" charset="0"/>
                <a:cs typeface="Consolas" charset="0"/>
              </a:rPr>
              <a:t>user_name</a:t>
            </a:r>
            <a:r>
              <a:rPr lang="mr-IN" dirty="0" smtClean="0">
                <a:latin typeface="Consolas" charset="0"/>
                <a:ea typeface="Consolas" charset="0"/>
                <a:cs typeface="Consolas" charset="0"/>
              </a:rPr>
              <a:t>": "</a:t>
            </a:r>
            <a:r>
              <a:rPr lang="mr-IN" dirty="0" err="1" smtClean="0">
                <a:latin typeface="Consolas" charset="0"/>
                <a:ea typeface="Consolas" charset="0"/>
                <a:cs typeface="Consolas" charset="0"/>
              </a:rPr>
              <a:t>eran</a:t>
            </a:r>
            <a:r>
              <a:rPr lang="mr-IN" dirty="0" smtClean="0">
                <a:latin typeface="Consolas" charset="0"/>
                <a:ea typeface="Consolas" charset="0"/>
                <a:cs typeface="Consolas" charset="0"/>
              </a:rPr>
              <a:t>",  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mr-IN" dirty="0" smtClean="0"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mr-IN" dirty="0" err="1" smtClean="0">
                <a:latin typeface="Consolas" charset="0"/>
                <a:ea typeface="Consolas" charset="0"/>
                <a:cs typeface="Consolas" charset="0"/>
              </a:rPr>
              <a:t>email</a:t>
            </a:r>
            <a:r>
              <a:rPr lang="mr-IN" dirty="0" smtClean="0">
                <a:latin typeface="Consolas" charset="0"/>
                <a:ea typeface="Consolas" charset="0"/>
                <a:cs typeface="Consolas" charset="0"/>
              </a:rPr>
              <a:t>": "</a:t>
            </a:r>
            <a:r>
              <a:rPr lang="mr-IN" dirty="0" err="1" smtClean="0">
                <a:latin typeface="Consolas" charset="0"/>
                <a:ea typeface="Consolas" charset="0"/>
                <a:cs typeface="Consolas" charset="0"/>
              </a:rPr>
              <a:t>eran@ge.com</a:t>
            </a:r>
            <a:r>
              <a:rPr lang="mr-IN" dirty="0" smtClean="0">
                <a:latin typeface="Consolas" charset="0"/>
                <a:ea typeface="Consolas" charset="0"/>
                <a:cs typeface="Consolas" charset="0"/>
              </a:rPr>
              <a:t>", 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mr-IN" dirty="0" smtClean="0"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mr-IN" dirty="0" err="1" smtClean="0">
                <a:latin typeface="Consolas" charset="0"/>
                <a:ea typeface="Consolas" charset="0"/>
                <a:cs typeface="Consolas" charset="0"/>
              </a:rPr>
              <a:t>iat</a:t>
            </a:r>
            <a:r>
              <a:rPr lang="mr-IN" dirty="0" smtClean="0">
                <a:latin typeface="Consolas" charset="0"/>
                <a:ea typeface="Consolas" charset="0"/>
                <a:cs typeface="Consolas" charset="0"/>
              </a:rPr>
              <a:t>": 1509501670,  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mr-IN" dirty="0" smtClean="0"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mr-IN" dirty="0" err="1" smtClean="0">
                <a:latin typeface="Consolas" charset="0"/>
                <a:ea typeface="Consolas" charset="0"/>
                <a:cs typeface="Consolas" charset="0"/>
              </a:rPr>
              <a:t>exp</a:t>
            </a:r>
            <a:r>
              <a:rPr lang="mr-IN" dirty="0" smtClean="0">
                <a:latin typeface="Consolas" charset="0"/>
                <a:ea typeface="Consolas" charset="0"/>
                <a:cs typeface="Consolas" charset="0"/>
              </a:rPr>
              <a:t>": 1509544870,  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mr-IN" dirty="0" smtClean="0"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mr-IN" dirty="0" err="1" smtClean="0">
                <a:latin typeface="Consolas" charset="0"/>
                <a:ea typeface="Consolas" charset="0"/>
                <a:cs typeface="Consolas" charset="0"/>
              </a:rPr>
              <a:t>iss</a:t>
            </a:r>
            <a:r>
              <a:rPr lang="mr-IN" dirty="0" smtClean="0">
                <a:latin typeface="Consolas" charset="0"/>
                <a:ea typeface="Consolas" charset="0"/>
                <a:cs typeface="Consolas" charset="0"/>
              </a:rPr>
              <a:t>": "</a:t>
            </a:r>
            <a:r>
              <a:rPr lang="mr-IN" dirty="0" err="1" smtClean="0">
                <a:latin typeface="Consolas" charset="0"/>
                <a:ea typeface="Consolas" charset="0"/>
                <a:cs typeface="Consolas" charset="0"/>
              </a:rPr>
              <a:t>https</a:t>
            </a:r>
            <a:r>
              <a:rPr lang="mr-IN" dirty="0" smtClean="0">
                <a:latin typeface="Consolas" charset="0"/>
                <a:ea typeface="Consolas" charset="0"/>
                <a:cs typeface="Consolas" charset="0"/>
              </a:rPr>
              <a:t>://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www.facebook.com</a:t>
            </a:r>
            <a:r>
              <a:rPr lang="mr-IN" dirty="0" smtClean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mr-IN" dirty="0" err="1" smtClean="0">
                <a:latin typeface="Consolas" charset="0"/>
                <a:ea typeface="Consolas" charset="0"/>
                <a:cs typeface="Consolas" charset="0"/>
              </a:rPr>
              <a:t>oauth</a:t>
            </a:r>
            <a:r>
              <a:rPr lang="mr-IN" dirty="0" smtClean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mr-IN" dirty="0" err="1" smtClean="0">
                <a:latin typeface="Consolas" charset="0"/>
                <a:ea typeface="Consolas" charset="0"/>
                <a:cs typeface="Consolas" charset="0"/>
              </a:rPr>
              <a:t>token</a:t>
            </a:r>
            <a:r>
              <a:rPr lang="mr-IN" dirty="0" smtClean="0">
                <a:latin typeface="Consolas" charset="0"/>
                <a:ea typeface="Consolas" charset="0"/>
                <a:cs typeface="Consolas" charset="0"/>
              </a:rPr>
              <a:t>",  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mr-IN" dirty="0" smtClean="0"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mr-IN" dirty="0" err="1" smtClean="0">
                <a:latin typeface="Consolas" charset="0"/>
                <a:ea typeface="Consolas" charset="0"/>
                <a:cs typeface="Consolas" charset="0"/>
              </a:rPr>
              <a:t>aud</a:t>
            </a:r>
            <a:r>
              <a:rPr lang="mr-IN" dirty="0" smtClean="0">
                <a:latin typeface="Consolas" charset="0"/>
                <a:ea typeface="Consolas" charset="0"/>
                <a:cs typeface="Consolas" charset="0"/>
              </a:rPr>
              <a:t>": [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mr-IN" dirty="0" smtClean="0"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mr-IN" dirty="0" err="1" smtClean="0">
                <a:latin typeface="Consolas" charset="0"/>
                <a:ea typeface="Consolas" charset="0"/>
                <a:cs typeface="Consolas" charset="0"/>
              </a:rPr>
              <a:t>tfg</a:t>
            </a:r>
            <a:r>
              <a:rPr lang="mr-IN" dirty="0" smtClean="0">
                <a:latin typeface="Consolas" charset="0"/>
                <a:ea typeface="Consolas" charset="0"/>
                <a:cs typeface="Consolas" charset="0"/>
              </a:rPr>
              <a:t>",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mr-IN" dirty="0" smtClean="0"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mr-IN" dirty="0" err="1" smtClean="0">
                <a:latin typeface="Consolas" charset="0"/>
                <a:ea typeface="Consolas" charset="0"/>
                <a:cs typeface="Consolas" charset="0"/>
              </a:rPr>
              <a:t>openid</a:t>
            </a:r>
            <a:r>
              <a:rPr lang="mr-IN" dirty="0" smtClean="0"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, "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facebook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" </a:t>
            </a:r>
            <a:r>
              <a:rPr lang="mr-IN" dirty="0" smtClean="0">
                <a:latin typeface="Consolas" charset="0"/>
                <a:ea typeface="Consolas" charset="0"/>
                <a:cs typeface="Consolas" charset="0"/>
              </a:rPr>
              <a:t>]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mr-IN" dirty="0" smtClean="0">
                <a:latin typeface="Consolas" charset="0"/>
                <a:ea typeface="Consolas" charset="0"/>
                <a:cs typeface="Consolas" charset="0"/>
              </a:rPr>
              <a:t>}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6521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Common JWT Validation Flaws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422835" cy="4761787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Accepting null signing algorithm (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{"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alg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": "none"}</a:t>
            </a:r>
            <a:r>
              <a:rPr lang="en-US" dirty="0" smtClean="0"/>
              <a:t>) (L)</a:t>
            </a:r>
          </a:p>
          <a:p>
            <a:endParaRPr lang="en-US" dirty="0" smtClean="0"/>
          </a:p>
          <a:p>
            <a:r>
              <a:rPr lang="en-US" dirty="0" smtClean="0"/>
              <a:t>Mixing algorithms and keys (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{"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alg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": "HS256"}</a:t>
            </a:r>
            <a:r>
              <a:rPr lang="en-US" dirty="0" smtClean="0"/>
              <a:t>) (L)</a:t>
            </a:r>
          </a:p>
          <a:p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dirty="0" smtClean="0"/>
              <a:t>Accepting expired tokens (L)</a:t>
            </a:r>
          </a:p>
          <a:p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dirty="0" smtClean="0"/>
              <a:t>Mixing user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origin</a:t>
            </a:r>
            <a:r>
              <a:rPr lang="en-US" dirty="0" smtClean="0"/>
              <a:t>s (Y)</a:t>
            </a:r>
          </a:p>
          <a:p>
            <a:endParaRPr lang="en-US" dirty="0"/>
          </a:p>
          <a:p>
            <a:r>
              <a:rPr lang="en-US" dirty="0"/>
              <a:t>U</a:t>
            </a:r>
            <a:r>
              <a:rPr lang="en-US" dirty="0" smtClean="0"/>
              <a:t>sing none-unique user identifiers (email, </a:t>
            </a:r>
            <a:r>
              <a:rPr lang="en-US" dirty="0" err="1" smtClean="0"/>
              <a:t>first_name</a:t>
            </a:r>
            <a:r>
              <a:rPr lang="en-US" dirty="0" smtClean="0"/>
              <a:t>, etc.) (Y)</a:t>
            </a:r>
          </a:p>
          <a:p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dirty="0" smtClean="0"/>
              <a:t>Not validating the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iss</a:t>
            </a:r>
            <a:r>
              <a:rPr lang="en-US" dirty="0" smtClean="0"/>
              <a:t> /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aud</a:t>
            </a:r>
            <a:r>
              <a:rPr lang="en-US" dirty="0" smtClean="0"/>
              <a:t> /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grant_type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/scope </a:t>
            </a:r>
            <a:r>
              <a:rPr lang="en-US" dirty="0" smtClean="0"/>
              <a:t>claims </a:t>
            </a:r>
            <a:r>
              <a:rPr lang="en-US" dirty="0" smtClean="0"/>
              <a:t>(Y)</a:t>
            </a:r>
          </a:p>
          <a:p>
            <a:endParaRPr lang="en-US" dirty="0"/>
          </a:p>
          <a:p>
            <a:r>
              <a:rPr lang="en-US" dirty="0" smtClean="0"/>
              <a:t>In summary, misinterpreting </a:t>
            </a:r>
            <a:r>
              <a:rPr lang="en-US" dirty="0" smtClean="0"/>
              <a:t>the token’s purpose!!! (Y)</a:t>
            </a:r>
          </a:p>
          <a:p>
            <a:endParaRPr lang="en-US" dirty="0" smtClean="0"/>
          </a:p>
          <a:p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061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422835" cy="4761787"/>
          </a:xfrm>
        </p:spPr>
        <p:txBody>
          <a:bodyPr>
            <a:normAutofit/>
          </a:bodyPr>
          <a:lstStyle/>
          <a:p>
            <a:r>
              <a:rPr lang="en-US" dirty="0" smtClean="0"/>
              <a:t>Configuring </a:t>
            </a:r>
            <a:r>
              <a:rPr lang="en-US" dirty="0" err="1" smtClean="0"/>
              <a:t>Predix</a:t>
            </a:r>
            <a:r>
              <a:rPr lang="en-US" dirty="0" smtClean="0"/>
              <a:t> UAA for OAuth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0196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OAuth Grant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422835" cy="4761787"/>
          </a:xfrm>
        </p:spPr>
        <p:txBody>
          <a:bodyPr>
            <a:normAutofit/>
          </a:bodyPr>
          <a:lstStyle/>
          <a:p>
            <a:r>
              <a:rPr lang="en-US" dirty="0" smtClean="0"/>
              <a:t>OAuth defines four main “grant types” </a:t>
            </a:r>
            <a:br>
              <a:rPr lang="en-US" dirty="0" smtClean="0"/>
            </a:br>
            <a:r>
              <a:rPr lang="en-US" dirty="0" smtClean="0"/>
              <a:t>(a </a:t>
            </a:r>
            <a:r>
              <a:rPr lang="en-US" dirty="0" smtClean="0"/>
              <a:t>grant type is just some </a:t>
            </a:r>
            <a:r>
              <a:rPr lang="en-US" dirty="0" smtClean="0"/>
              <a:t>way for </a:t>
            </a:r>
            <a:r>
              <a:rPr lang="en-US" b="1" dirty="0" smtClean="0"/>
              <a:t>client</a:t>
            </a:r>
            <a:r>
              <a:rPr lang="en-US" dirty="0" smtClean="0"/>
              <a:t> </a:t>
            </a:r>
            <a:r>
              <a:rPr lang="en-US" dirty="0" smtClean="0"/>
              <a:t>to obtain an </a:t>
            </a:r>
            <a:r>
              <a:rPr lang="en-US" b="1" dirty="0" smtClean="0"/>
              <a:t>access token</a:t>
            </a:r>
            <a:r>
              <a:rPr lang="en-US" dirty="0" smtClean="0"/>
              <a:t>):</a:t>
            </a:r>
          </a:p>
          <a:p>
            <a:pPr lvl="1"/>
            <a:endParaRPr lang="en-US" dirty="0" smtClean="0"/>
          </a:p>
          <a:p>
            <a:pPr lvl="1"/>
            <a:r>
              <a:rPr lang="en-US" b="1" dirty="0" smtClean="0"/>
              <a:t>Implicit</a:t>
            </a:r>
          </a:p>
          <a:p>
            <a:pPr lvl="1"/>
            <a:endParaRPr lang="en-US" b="1" dirty="0"/>
          </a:p>
          <a:p>
            <a:pPr lvl="1"/>
            <a:r>
              <a:rPr lang="en-US" b="1" dirty="0" smtClean="0"/>
              <a:t>Authorization Code</a:t>
            </a:r>
          </a:p>
          <a:p>
            <a:pPr lvl="1"/>
            <a:endParaRPr lang="en-US" b="1" dirty="0" smtClean="0"/>
          </a:p>
          <a:p>
            <a:pPr lvl="1"/>
            <a:r>
              <a:rPr lang="en-US" b="1" dirty="0" smtClean="0"/>
              <a:t>Password</a:t>
            </a:r>
          </a:p>
          <a:p>
            <a:pPr lvl="1"/>
            <a:endParaRPr lang="en-US" b="1" dirty="0" smtClean="0"/>
          </a:p>
          <a:p>
            <a:pPr lvl="1"/>
            <a:r>
              <a:rPr lang="en-US" b="1" dirty="0" smtClean="0"/>
              <a:t>Client Credentials</a:t>
            </a:r>
          </a:p>
          <a:p>
            <a:pPr lvl="1"/>
            <a:endParaRPr lang="en-US" b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0480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Implicit Grant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086466" y="1825626"/>
            <a:ext cx="3267334" cy="141087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 smtClean="0">
                <a:solidFill>
                  <a:sysClr val="windowText" lastClr="000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TweetFaceGram</a:t>
            </a:r>
            <a:r>
              <a:rPr lang="en-US" sz="2800" dirty="0" smtClean="0">
                <a:solidFill>
                  <a:sysClr val="windowText" lastClr="000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®</a:t>
            </a:r>
            <a:endParaRPr lang="en-US" sz="2800" dirty="0">
              <a:solidFill>
                <a:sysClr val="windowText" lastClr="000000"/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58915"/>
            <a:ext cx="2329796" cy="37835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4885" y="5308048"/>
            <a:ext cx="868915" cy="868915"/>
          </a:xfrm>
          <a:prstGeom prst="rect">
            <a:avLst/>
          </a:prstGeom>
        </p:spPr>
      </p:pic>
      <p:grpSp>
        <p:nvGrpSpPr>
          <p:cNvPr id="20" name="Group 19"/>
          <p:cNvGrpSpPr/>
          <p:nvPr/>
        </p:nvGrpSpPr>
        <p:grpSpPr>
          <a:xfrm>
            <a:off x="3129632" y="2531061"/>
            <a:ext cx="4918470" cy="1126934"/>
            <a:chOff x="3167996" y="2531061"/>
            <a:chExt cx="4918470" cy="1126934"/>
          </a:xfrm>
        </p:grpSpPr>
        <p:cxnSp>
          <p:nvCxnSpPr>
            <p:cNvPr id="11" name="Straight Arrow Connector 10"/>
            <p:cNvCxnSpPr>
              <a:endCxn id="4" idx="1"/>
            </p:cNvCxnSpPr>
            <p:nvPr/>
          </p:nvCxnSpPr>
          <p:spPr>
            <a:xfrm flipV="1">
              <a:off x="3167996" y="2531061"/>
              <a:ext cx="4918470" cy="840373"/>
            </a:xfrm>
            <a:prstGeom prst="straightConnector1">
              <a:avLst/>
            </a:prstGeom>
            <a:ln w="38100"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 rot="21015110">
              <a:off x="4098044" y="3011664"/>
              <a:ext cx="233148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GET / HTTP/1.1</a:t>
              </a:r>
            </a:p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Host: 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tfg.com</a:t>
              </a:r>
              <a:endParaRPr lang="en-US" dirty="0" smtClean="0">
                <a:latin typeface="Consolas" charset="0"/>
                <a:ea typeface="Consolas" charset="0"/>
                <a:cs typeface="Consolas" charset="0"/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2708922" y="3341896"/>
            <a:ext cx="8911673" cy="1097096"/>
            <a:chOff x="2665379" y="2490305"/>
            <a:chExt cx="8911673" cy="1097096"/>
          </a:xfrm>
        </p:grpSpPr>
        <p:cxnSp>
          <p:nvCxnSpPr>
            <p:cNvPr id="22" name="Straight Arrow Connector 21"/>
            <p:cNvCxnSpPr/>
            <p:nvPr/>
          </p:nvCxnSpPr>
          <p:spPr>
            <a:xfrm flipV="1">
              <a:off x="2665379" y="2490305"/>
              <a:ext cx="5335621" cy="976890"/>
            </a:xfrm>
            <a:prstGeom prst="straightConnector1">
              <a:avLst/>
            </a:prstGeom>
            <a:ln w="38100">
              <a:headEnd type="arrow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 rot="20982213">
              <a:off x="2804293" y="2664071"/>
              <a:ext cx="877275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HTTP 302 Redirect</a:t>
              </a:r>
            </a:p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Location:</a:t>
              </a:r>
              <a:r>
                <a:rPr lang="sk-SK" dirty="0"/>
                <a:t> </a:t>
              </a:r>
              <a:r>
                <a:rPr lang="sk-SK" dirty="0" err="1" smtClean="0">
                  <a:latin typeface="Consolas" charset="0"/>
                  <a:ea typeface="Consolas" charset="0"/>
                  <a:cs typeface="Consolas" charset="0"/>
                </a:rPr>
                <a:t>https</a:t>
              </a:r>
              <a:r>
                <a:rPr lang="sk-SK" dirty="0" smtClean="0">
                  <a:latin typeface="Consolas" charset="0"/>
                  <a:ea typeface="Consolas" charset="0"/>
                  <a:cs typeface="Consolas" charset="0"/>
                </a:rPr>
                <a:t>://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facebook.com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/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oauth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/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authorize?client_id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=</a:t>
              </a:r>
              <a:r>
                <a:rPr lang="mr-IN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&amp;</a:t>
              </a:r>
              <a:br>
                <a:rPr lang="en-US" dirty="0" smtClean="0">
                  <a:latin typeface="Consolas" charset="0"/>
                  <a:ea typeface="Consolas" charset="0"/>
                  <a:cs typeface="Consolas" charset="0"/>
                </a:rPr>
              </a:b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response_type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=</a:t>
              </a:r>
              <a:r>
                <a:rPr lang="en-US" b="1" dirty="0" err="1" smtClean="0">
                  <a:latin typeface="Consolas" charset="0"/>
                  <a:ea typeface="Consolas" charset="0"/>
                  <a:cs typeface="Consolas" charset="0"/>
                </a:rPr>
                <a:t>token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&amp;scope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=</a:t>
              </a:r>
              <a:r>
                <a:rPr lang="mr-IN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&amp;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redirect_uri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=</a:t>
              </a:r>
              <a:r>
                <a:rPr lang="en-US" b="1" dirty="0" smtClean="0">
                  <a:latin typeface="Consolas" charset="0"/>
                  <a:ea typeface="Consolas" charset="0"/>
                  <a:cs typeface="Consolas" charset="0"/>
                </a:rPr>
                <a:t>https://</a:t>
              </a:r>
              <a:r>
                <a:rPr lang="en-US" b="1" dirty="0" err="1" smtClean="0">
                  <a:latin typeface="Consolas" charset="0"/>
                  <a:ea typeface="Consolas" charset="0"/>
                  <a:cs typeface="Consolas" charset="0"/>
                </a:rPr>
                <a:t>tfg.com</a:t>
              </a:r>
              <a:r>
                <a:rPr lang="en-US" b="1" dirty="0" smtClean="0">
                  <a:latin typeface="Consolas" charset="0"/>
                  <a:ea typeface="Consolas" charset="0"/>
                  <a:cs typeface="Consolas" charset="0"/>
                </a:rPr>
                <a:t>/callback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2793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Implicit Grant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086466" y="1825626"/>
            <a:ext cx="3267334" cy="141087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 smtClean="0">
                <a:solidFill>
                  <a:sysClr val="windowText" lastClr="000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TweetFaceGram</a:t>
            </a:r>
            <a:r>
              <a:rPr lang="en-US" sz="2800" dirty="0" smtClean="0">
                <a:solidFill>
                  <a:sysClr val="windowText" lastClr="000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®</a:t>
            </a:r>
            <a:endParaRPr lang="en-US" sz="2800" dirty="0">
              <a:solidFill>
                <a:sysClr val="windowText" lastClr="000000"/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58915"/>
            <a:ext cx="2329796" cy="37835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4885" y="5308048"/>
            <a:ext cx="868915" cy="868915"/>
          </a:xfrm>
          <a:prstGeom prst="rect">
            <a:avLst/>
          </a:prstGeom>
        </p:spPr>
      </p:pic>
      <p:grpSp>
        <p:nvGrpSpPr>
          <p:cNvPr id="26" name="Group 25"/>
          <p:cNvGrpSpPr/>
          <p:nvPr/>
        </p:nvGrpSpPr>
        <p:grpSpPr>
          <a:xfrm>
            <a:off x="3167996" y="3850710"/>
            <a:ext cx="7238747" cy="1798717"/>
            <a:chOff x="3462038" y="1640595"/>
            <a:chExt cx="7238747" cy="1798717"/>
          </a:xfrm>
        </p:grpSpPr>
        <p:cxnSp>
          <p:nvCxnSpPr>
            <p:cNvPr id="27" name="Straight Arrow Connector 26"/>
            <p:cNvCxnSpPr>
              <a:stCxn id="5" idx="3"/>
            </p:cNvCxnSpPr>
            <p:nvPr/>
          </p:nvCxnSpPr>
          <p:spPr>
            <a:xfrm>
              <a:off x="3462038" y="1640595"/>
              <a:ext cx="7238747" cy="1693278"/>
            </a:xfrm>
            <a:prstGeom prst="straightConnector1">
              <a:avLst/>
            </a:prstGeom>
            <a:ln w="38100"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 rot="791928">
              <a:off x="3581285" y="2515982"/>
              <a:ext cx="700025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GET</a:t>
              </a:r>
              <a:r>
                <a:rPr lang="is-IS" dirty="0"/>
                <a:t>   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/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oauth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/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authorize?client_id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=</a:t>
              </a:r>
              <a:r>
                <a:rPr lang="mr-IN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&amp;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response_type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=</a:t>
              </a:r>
              <a:r>
                <a:rPr lang="en-US" b="1" dirty="0" smtClean="0">
                  <a:latin typeface="Consolas" charset="0"/>
                  <a:ea typeface="Consolas" charset="0"/>
                  <a:cs typeface="Consolas" charset="0"/>
                </a:rPr>
                <a:t>token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&amp;</a:t>
              </a:r>
              <a:br>
                <a:rPr lang="en-US" dirty="0" smtClean="0">
                  <a:latin typeface="Consolas" charset="0"/>
                  <a:ea typeface="Consolas" charset="0"/>
                  <a:cs typeface="Consolas" charset="0"/>
                </a:rPr>
              </a:b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scope=</a:t>
              </a:r>
              <a:r>
                <a:rPr lang="mr-IN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&amp;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redirect_uri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=</a:t>
              </a:r>
              <a:r>
                <a:rPr lang="en-US" b="1" dirty="0" smtClean="0">
                  <a:latin typeface="Consolas" charset="0"/>
                  <a:ea typeface="Consolas" charset="0"/>
                  <a:cs typeface="Consolas" charset="0"/>
                </a:rPr>
                <a:t>https://</a:t>
              </a:r>
              <a:r>
                <a:rPr lang="en-US" b="1" dirty="0" err="1" smtClean="0">
                  <a:latin typeface="Consolas" charset="0"/>
                  <a:ea typeface="Consolas" charset="0"/>
                  <a:cs typeface="Consolas" charset="0"/>
                </a:rPr>
                <a:t>tfg.com</a:t>
              </a:r>
              <a:r>
                <a:rPr lang="en-US" b="1" dirty="0" smtClean="0">
                  <a:latin typeface="Consolas" charset="0"/>
                  <a:ea typeface="Consolas" charset="0"/>
                  <a:cs typeface="Consolas" charset="0"/>
                </a:rPr>
                <a:t>/callback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 HTTP/1.1</a:t>
              </a:r>
              <a:br>
                <a:rPr lang="en-US" dirty="0" smtClean="0">
                  <a:latin typeface="Consolas" charset="0"/>
                  <a:ea typeface="Consolas" charset="0"/>
                  <a:cs typeface="Consolas" charset="0"/>
                </a:rPr>
              </a:b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Host: 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facebook.com</a:t>
              </a:r>
              <a:endParaRPr lang="en-US" dirty="0" smtClean="0">
                <a:latin typeface="Consolas" charset="0"/>
                <a:ea typeface="Consolas" charset="0"/>
                <a:cs typeface="Consolas" charset="0"/>
              </a:endParaRPr>
            </a:p>
          </p:txBody>
        </p:sp>
      </p:grpSp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4"/>
          <a:srcRect l="29341" t="16395" r="31844" b="13972"/>
          <a:stretch/>
        </p:blipFill>
        <p:spPr>
          <a:xfrm>
            <a:off x="3274291" y="2068164"/>
            <a:ext cx="3108200" cy="323988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grpSp>
        <p:nvGrpSpPr>
          <p:cNvPr id="16" name="Group 15"/>
          <p:cNvGrpSpPr/>
          <p:nvPr/>
        </p:nvGrpSpPr>
        <p:grpSpPr>
          <a:xfrm>
            <a:off x="3161006" y="3850710"/>
            <a:ext cx="7252724" cy="1693278"/>
            <a:chOff x="3448061" y="1640595"/>
            <a:chExt cx="7252724" cy="1693278"/>
          </a:xfrm>
        </p:grpSpPr>
        <p:cxnSp>
          <p:nvCxnSpPr>
            <p:cNvPr id="17" name="Straight Arrow Connector 16"/>
            <p:cNvCxnSpPr/>
            <p:nvPr/>
          </p:nvCxnSpPr>
          <p:spPr>
            <a:xfrm>
              <a:off x="3462038" y="1640595"/>
              <a:ext cx="7238747" cy="1693278"/>
            </a:xfrm>
            <a:prstGeom prst="straightConnector1">
              <a:avLst/>
            </a:prstGeom>
            <a:ln w="38100">
              <a:headEnd type="arrow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 rot="791928">
              <a:off x="3448061" y="2448587"/>
              <a:ext cx="70002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HTTP/1.1 302 Redirect</a:t>
              </a:r>
            </a:p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Location: https://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tfg.com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/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callback#</a:t>
              </a:r>
              <a:r>
                <a:rPr lang="en-US" b="1" dirty="0" err="1" smtClean="0">
                  <a:latin typeface="Consolas" charset="0"/>
                  <a:ea typeface="Consolas" charset="0"/>
                  <a:cs typeface="Consolas" charset="0"/>
                </a:rPr>
                <a:t>token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=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eyJhbGci</a:t>
              </a:r>
              <a:r>
                <a:rPr lang="mr-IN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endParaRPr lang="en-US" dirty="0" smtClean="0">
                <a:latin typeface="Consolas" charset="0"/>
                <a:ea typeface="Consolas" charset="0"/>
                <a:cs typeface="Consolas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93826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9380</TotalTime>
  <Words>1471</Words>
  <Application>Microsoft Macintosh PowerPoint</Application>
  <PresentationFormat>Widescreen</PresentationFormat>
  <Paragraphs>460</Paragraphs>
  <Slides>69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8" baseType="lpstr">
      <vt:lpstr>American Typewriter</vt:lpstr>
      <vt:lpstr>Calibri</vt:lpstr>
      <vt:lpstr>Calibri Light</vt:lpstr>
      <vt:lpstr>Consolas</vt:lpstr>
      <vt:lpstr>Impact</vt:lpstr>
      <vt:lpstr>Mangal</vt:lpstr>
      <vt:lpstr>Wingdings</vt:lpstr>
      <vt:lpstr>Arial</vt:lpstr>
      <vt:lpstr>Office Theme</vt:lpstr>
      <vt:lpstr>Securing Integration with UAA</vt:lpstr>
      <vt:lpstr>PowerPoint Presentation</vt:lpstr>
      <vt:lpstr>Optional Implementation Ideas</vt:lpstr>
      <vt:lpstr>OAuth</vt:lpstr>
      <vt:lpstr>How OAuth Works?</vt:lpstr>
      <vt:lpstr>PowerPoint Presentation</vt:lpstr>
      <vt:lpstr>OAuth Grant Types</vt:lpstr>
      <vt:lpstr>Implicit Grant</vt:lpstr>
      <vt:lpstr>Implicit Grant</vt:lpstr>
      <vt:lpstr>Implicit Grant</vt:lpstr>
      <vt:lpstr>Implicit Grant</vt:lpstr>
      <vt:lpstr>PowerPoint Presentation</vt:lpstr>
      <vt:lpstr>Implicit Grant</vt:lpstr>
      <vt:lpstr>Implicit Grant</vt:lpstr>
      <vt:lpstr>Implicit Grant</vt:lpstr>
      <vt:lpstr>Authorization Code Grant</vt:lpstr>
      <vt:lpstr>Authorization Code Grant</vt:lpstr>
      <vt:lpstr>Authorization Code Grant</vt:lpstr>
      <vt:lpstr>Authorization Code Grant</vt:lpstr>
      <vt:lpstr>Authorization Code Grant</vt:lpstr>
      <vt:lpstr>Authorization Code Grant</vt:lpstr>
      <vt:lpstr>Authorization Code Grant</vt:lpstr>
      <vt:lpstr>Authorization Code Grant</vt:lpstr>
      <vt:lpstr>Authorization Code Grant</vt:lpstr>
      <vt:lpstr>Authorization Code Grant</vt:lpstr>
      <vt:lpstr>Authorization Code Grant</vt:lpstr>
      <vt:lpstr>Password Grant</vt:lpstr>
      <vt:lpstr>Client Credentials Grant</vt:lpstr>
      <vt:lpstr>Attacking OAuth Grants</vt:lpstr>
      <vt:lpstr>Attacking OAuth Grants</vt:lpstr>
      <vt:lpstr>Attacking OAuth Grants</vt:lpstr>
      <vt:lpstr>Attacking OAuth Grants</vt:lpstr>
      <vt:lpstr>Attacking OAuth Grants</vt:lpstr>
      <vt:lpstr>Attacking OAuth Grants</vt:lpstr>
      <vt:lpstr>Attacking OAuth Grants</vt:lpstr>
      <vt:lpstr>Attacking OAuth Grants</vt:lpstr>
      <vt:lpstr>Attacking OAuth Grants</vt:lpstr>
      <vt:lpstr>Attacking OAuth Grants</vt:lpstr>
      <vt:lpstr>Attacking OAuth Grants</vt:lpstr>
      <vt:lpstr>Attacking OAuth Grants</vt:lpstr>
      <vt:lpstr>Attacking OAuth Grants</vt:lpstr>
      <vt:lpstr>Attacking OAuth Grants</vt:lpstr>
      <vt:lpstr>Attacking OAuth Grants</vt:lpstr>
      <vt:lpstr>Attacking Classic OAuth Grants</vt:lpstr>
      <vt:lpstr>Attacking Classic OAuth Grants</vt:lpstr>
      <vt:lpstr>Attacking Classic OAuth Grants</vt:lpstr>
      <vt:lpstr>Attacking Classic OAuth Grants</vt:lpstr>
      <vt:lpstr>Attacking Classic OAuth Grants</vt:lpstr>
      <vt:lpstr>Attacking Classic OAuth Grants</vt:lpstr>
      <vt:lpstr>Attacking Classic OAuth Grants</vt:lpstr>
      <vt:lpstr>Attacking Classic OAuth Grants</vt:lpstr>
      <vt:lpstr>Attacking Classic OAuth Grants</vt:lpstr>
      <vt:lpstr>Attacking Classic OAuth Grants</vt:lpstr>
      <vt:lpstr>Attacking Classic OAuth Grants</vt:lpstr>
      <vt:lpstr>Defense Against this Dark Art</vt:lpstr>
      <vt:lpstr>Defense Against this Dark Art – Cont’d</vt:lpstr>
      <vt:lpstr>Authorization Code Grant with State</vt:lpstr>
      <vt:lpstr>Authorization Code Grant with State</vt:lpstr>
      <vt:lpstr>Authorization Code Grant with State</vt:lpstr>
      <vt:lpstr>Authorization Code Grant with State</vt:lpstr>
      <vt:lpstr>Access Token Types</vt:lpstr>
      <vt:lpstr>JSON Web Tokens (JWT)</vt:lpstr>
      <vt:lpstr>JSON Web Tokens (JWT)</vt:lpstr>
      <vt:lpstr>JSON Web Tokens (JWT)</vt:lpstr>
      <vt:lpstr>JSON Web Tokens (JWT)</vt:lpstr>
      <vt:lpstr>JSON Web Tokens</vt:lpstr>
      <vt:lpstr>Example JWT body</vt:lpstr>
      <vt:lpstr>Common JWT Validation Flaws</vt:lpstr>
      <vt:lpstr>Demo</vt:lpstr>
    </vt:vector>
  </TitlesOfParts>
  <Company/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Shmuely, Eran (GE Digital)</dc:creator>
  <cp:lastModifiedBy>Shmuely, Eran (GE Digital)</cp:lastModifiedBy>
  <cp:revision>124</cp:revision>
  <dcterms:created xsi:type="dcterms:W3CDTF">2017-10-22T14:12:18Z</dcterms:created>
  <dcterms:modified xsi:type="dcterms:W3CDTF">2017-11-01T13:28:29Z</dcterms:modified>
</cp:coreProperties>
</file>